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1" r:id="rId6"/>
    <p:sldId id="262" r:id="rId7"/>
    <p:sldId id="263" r:id="rId8"/>
    <p:sldId id="265" r:id="rId9"/>
    <p:sldId id="266" r:id="rId10"/>
    <p:sldId id="267" r:id="rId11"/>
    <p:sldId id="268" r:id="rId12"/>
    <p:sldId id="269" r:id="rId13"/>
    <p:sldId id="270" r:id="rId14"/>
    <p:sldId id="271" r:id="rId15"/>
    <p:sldId id="273"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1pPr>
    <a:lvl2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2pPr>
    <a:lvl3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3pPr>
    <a:lvl4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4pPr>
    <a:lvl5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5pPr>
    <a:lvl6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6pPr>
    <a:lvl7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7pPr>
    <a:lvl8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8pPr>
    <a:lvl9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wholeTbl>
    <a:band2H>
      <a:tcTxStyle/>
      <a:tcStyle>
        <a:tcBdr/>
        <a:fill>
          <a:solidFill>
            <a:srgbClr val="C7D39B">
              <a:alpha val="30000"/>
            </a:srgbClr>
          </a:solidFill>
        </a:fill>
      </a:tcStyle>
    </a:band2H>
    <a:firstCol>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Col>
    <a:lastRow>
      <a:tcTxStyle b="off" i="off">
        <a:fontRef idx="minor">
          <a:srgbClr val="363929"/>
        </a:fontRef>
        <a:srgbClr val="363929"/>
      </a:tcTxStyle>
      <a:tcStyle>
        <a:tcBdr>
          <a:left>
            <a:ln w="12700" cap="flat">
              <a:solidFill>
                <a:srgbClr val="252F36"/>
              </a:solidFill>
              <a:prstDash val="solid"/>
              <a:miter lim="400000"/>
            </a:ln>
          </a:left>
          <a:right>
            <a:ln w="12700" cap="flat">
              <a:solidFill>
                <a:srgbClr val="252F36"/>
              </a:solidFill>
              <a:prstDash val="solid"/>
              <a:miter lim="400000"/>
            </a:ln>
          </a:right>
          <a:top>
            <a:ln w="254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lastRow>
    <a:firstRow>
      <a:tcTxStyle b="off" i="off">
        <a:fontRef idx="minor">
          <a:srgbClr val="FFFFFF"/>
        </a:fontRef>
        <a:srgbClr val="FFFFFF"/>
      </a:tcTxStyle>
      <a:tcStyle>
        <a:tcBdr>
          <a:left>
            <a:ln w="12700" cap="flat">
              <a:solidFill>
                <a:srgbClr val="252F36"/>
              </a:solidFill>
              <a:prstDash val="solid"/>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solidFill>
                <a:srgbClr val="252F36"/>
              </a:solidFill>
              <a:prstDash val="solid"/>
              <a:miter lim="400000"/>
            </a:ln>
          </a:insideV>
        </a:tcBdr>
        <a:fill>
          <a:noFill/>
        </a:fill>
      </a:tcStyle>
    </a:firstRow>
  </a:tblStyle>
  <a:tblStyle styleId="{C7B018BB-80A7-4F77-B60F-C8B233D01FF8}"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AAAAAA">
              <a:alpha val="38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78A8F">
              <a:alpha val="7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269025"/>
              <a:satOff val="1984"/>
              <a:lumOff val="-30912"/>
              <a:alpha val="90000"/>
            </a:schemeClr>
          </a:solidFill>
        </a:fill>
      </a:tcStyle>
    </a:firstRow>
  </a:tblStyle>
  <a:tblStyle styleId="{EEE7283C-3CF3-47DC-8721-378D4A62B228}" styleName="">
    <a:tblBg/>
    <a:wholeTbl>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wholeTbl>
    <a:band2H>
      <a:tcTxStyle/>
      <a:tcStyle>
        <a:tcBdr/>
        <a:fill>
          <a:solidFill>
            <a:srgbClr val="CBBF8A">
              <a:alpha val="30000"/>
            </a:srgbClr>
          </a:solidFill>
        </a:fill>
      </a:tcStyle>
    </a:band2H>
    <a:firstCol>
      <a:tcTxStyle b="off" i="off">
        <a:fontRef idx="minor">
          <a:srgbClr val="363929"/>
        </a:fontRef>
        <a:srgbClr val="363929"/>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Col>
    <a:lastRow>
      <a:tcTxStyle b="off" i="off">
        <a:fontRef idx="minor">
          <a:srgbClr val="5C5C5C"/>
        </a:fontRef>
        <a:srgbClr val="5C5C5C"/>
      </a:tcTxStyle>
      <a:tcStyle>
        <a:tcBdr>
          <a:left>
            <a:ln w="12700" cap="flat">
              <a:solidFill>
                <a:srgbClr val="C4C4C4"/>
              </a:solidFill>
              <a:prstDash val="solid"/>
              <a:miter lim="400000"/>
            </a:ln>
          </a:left>
          <a:right>
            <a:ln w="12700" cap="flat">
              <a:solidFill>
                <a:srgbClr val="C4C4C4"/>
              </a:solidFill>
              <a:prstDash val="solid"/>
              <a:miter lim="400000"/>
            </a:ln>
          </a:right>
          <a:top>
            <a:ln w="25400" cap="flat">
              <a:solidFill>
                <a:srgbClr val="4B4B4B"/>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lastRow>
    <a:firstRow>
      <a:tcTxStyle b="off" i="off">
        <a:fontRef idx="minor">
          <a:srgbClr val="FFFFFF"/>
        </a:fontRef>
        <a:srgbClr val="FFFFFF"/>
      </a:tcTxStyle>
      <a:tcStyle>
        <a:tcBdr>
          <a:left>
            <a:ln w="12700" cap="flat">
              <a:solidFill>
                <a:srgbClr val="C4C4C4"/>
              </a:solidFill>
              <a:prstDash val="solid"/>
              <a:miter lim="400000"/>
            </a:ln>
          </a:left>
          <a:right>
            <a:ln w="12700" cap="flat">
              <a:solidFill>
                <a:srgbClr val="C4C4C4"/>
              </a:solidFill>
              <a:prstDash val="solid"/>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solidFill>
                <a:srgbClr val="C4C4C4"/>
              </a:solidFill>
              <a:prstDash val="solid"/>
              <a:miter lim="400000"/>
            </a:ln>
          </a:insideV>
        </a:tcBdr>
        <a:fill>
          <a:noFill/>
        </a:fill>
      </a:tcStyle>
    </a:firstRow>
  </a:tblStyle>
  <a:tblStyle styleId="{CF821DB8-F4EB-4A41-A1BA-3FCAFE7338EE}"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C4C4C4"/>
              </a:solidFill>
              <a:prstDash val="solid"/>
              <a:miter lim="400000"/>
            </a:ln>
          </a:top>
          <a:bottom>
            <a:ln w="12700" cap="flat">
              <a:solidFill>
                <a:srgbClr val="C4C4C4"/>
              </a:solidFill>
              <a:prstDash val="solid"/>
              <a:miter lim="400000"/>
            </a:ln>
          </a:bottom>
          <a:insideH>
            <a:ln w="12700" cap="flat">
              <a:solidFill>
                <a:srgbClr val="C4C4C4"/>
              </a:solidFill>
              <a:prstDash val="solid"/>
              <a:miter lim="400000"/>
            </a:ln>
          </a:insideH>
          <a:insideV>
            <a:ln w="12700" cap="flat">
              <a:noFill/>
              <a:miter lim="400000"/>
            </a:ln>
          </a:insideV>
        </a:tcBdr>
        <a:fill>
          <a:noFill/>
        </a:fill>
      </a:tcStyle>
    </a:wholeTbl>
    <a:band2H>
      <a:tcTxStyle/>
      <a:tcStyle>
        <a:tcBdr/>
        <a:fill>
          <a:solidFill>
            <a:srgbClr val="AAAAAA">
              <a:alpha val="2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CBCBCB">
                  <a:alpha val="81000"/>
                </a:srgbClr>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BCBCB">
              <a:alpha val="81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BCBCB">
                  <a:alpha val="81000"/>
                </a:srgbClr>
              </a:solidFill>
              <a:prstDash val="solid"/>
              <a:miter lim="400000"/>
            </a:ln>
          </a:insideH>
          <a:insideV>
            <a:ln w="12700" cap="flat">
              <a:noFill/>
              <a:miter lim="400000"/>
            </a:ln>
          </a:insideV>
        </a:tcBdr>
        <a:fill>
          <a:solidFill>
            <a:schemeClr val="accent2"/>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3175" cap="flat">
              <a:solidFill>
                <a:srgbClr val="CBCBCB">
                  <a:alpha val="81000"/>
                </a:srgbClr>
              </a:solidFill>
              <a:prstDash val="solid"/>
              <a:miter lim="400000"/>
            </a:ln>
          </a:insideH>
          <a:insideV>
            <a:ln w="12700" cap="flat">
              <a:noFill/>
              <a:miter lim="400000"/>
            </a:ln>
          </a:insideV>
        </a:tcBdr>
        <a:fill>
          <a:solidFill>
            <a:schemeClr val="accent2"/>
          </a:solidFill>
        </a:fill>
      </a:tcStyle>
    </a:firstRow>
  </a:tblStyle>
  <a:tblStyle styleId="{33BA23B1-9221-436E-865A-0063620EA4FD}"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wholeTbl>
    <a:band2H>
      <a:tcTxStyle/>
      <a:tcStyle>
        <a:tcBdr/>
        <a:fill>
          <a:solidFill>
            <a:srgbClr val="AAAAAA">
              <a:alpha val="30000"/>
            </a:srgbClr>
          </a:solidFill>
        </a:fill>
      </a:tcStyle>
    </a:band2H>
    <a:firstCol>
      <a:tcTxStyle b="off" i="off">
        <a:fontRef idx="minor">
          <a:srgbClr val="363929"/>
        </a:fontRef>
        <a:srgbClr val="363929"/>
      </a:tcTxStyle>
      <a:tcStyle>
        <a:tcBdr>
          <a:left>
            <a:ln w="12700" cap="flat">
              <a:noFill/>
              <a:miter lim="400000"/>
            </a:ln>
          </a:left>
          <a:right>
            <a:ln w="12700" cap="flat">
              <a:solidFill>
                <a:srgbClr val="252F36"/>
              </a:solidFill>
              <a:prstDash val="solid"/>
              <a:miter lim="400000"/>
            </a:ln>
          </a:right>
          <a:top>
            <a:ln w="12700" cap="flat">
              <a:solidFill>
                <a:srgbClr val="252F36"/>
              </a:solidFill>
              <a:prstDash val="solid"/>
              <a:miter lim="400000"/>
            </a:ln>
          </a:top>
          <a:bottom>
            <a:ln w="12700" cap="flat">
              <a:solidFill>
                <a:srgbClr val="252F36"/>
              </a:solidFill>
              <a:prstDash val="solid"/>
              <a:miter lim="400000"/>
            </a:ln>
          </a:bottom>
          <a:insideH>
            <a:ln w="12700" cap="flat">
              <a:solidFill>
                <a:srgbClr val="252F36"/>
              </a:solidFill>
              <a:prstDash val="solid"/>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252F36"/>
              </a:solidFill>
              <a:prstDash val="solid"/>
              <a:miter lim="400000"/>
            </a:ln>
          </a:insideH>
          <a:insideV>
            <a:ln w="12700" cap="flat">
              <a:noFill/>
              <a:miter lim="400000"/>
            </a:ln>
          </a:insideV>
        </a:tcBdr>
        <a:fill>
          <a:solidFill>
            <a:srgbClr val="6F6F6F"/>
          </a:solidFill>
        </a:fill>
      </a:tcStyle>
    </a:firstRow>
  </a:tblStyle>
  <a:tblStyle styleId="{2708684C-4D16-4618-839F-0558EEFCDFE6}" styleName="">
    <a:tblBg/>
    <a:wholeTbl>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wholeTbl>
    <a:band2H>
      <a:tcTxStyle/>
      <a:tcStyle>
        <a:tcBdr/>
        <a:fill>
          <a:solidFill>
            <a:srgbClr val="AAAAAA">
              <a:alpha val="20000"/>
            </a:srgbClr>
          </a:solidFill>
        </a:fill>
      </a:tcStyle>
    </a:band2H>
    <a:firstCol>
      <a:tcTxStyle b="off" i="off">
        <a:fontRef idx="minor">
          <a:srgbClr val="363929"/>
        </a:fontRef>
        <a:srgbClr val="363929"/>
      </a:tcTxStyle>
      <a:tcStyle>
        <a:tcBdr>
          <a:left>
            <a:ln w="12700" cap="flat">
              <a:solidFill>
                <a:srgbClr val="B8B8B8"/>
              </a:solidFill>
              <a:prstDash val="solid"/>
              <a:miter lim="400000"/>
            </a:ln>
          </a:left>
          <a:right>
            <a:ln w="25400" cap="flat">
              <a:solidFill>
                <a:srgbClr val="B8B8B8"/>
              </a:solidFill>
              <a:prstDash val="solid"/>
              <a:miter lim="400000"/>
            </a:ln>
          </a:right>
          <a:top>
            <a:ln w="12700" cap="flat">
              <a:solidFill>
                <a:srgbClr val="B8B8B8"/>
              </a:solidFill>
              <a:custDash>
                <a:ds d="200000" sp="200000"/>
              </a:custDash>
              <a:miter lim="400000"/>
            </a:ln>
          </a:top>
          <a:bottom>
            <a:ln w="12700" cap="flat">
              <a:solidFill>
                <a:srgbClr val="B8B8B8"/>
              </a:solidFill>
              <a:custDash>
                <a:ds d="200000" sp="200000"/>
              </a:custDash>
              <a:miter lim="400000"/>
            </a:ln>
          </a:bottom>
          <a:insideH>
            <a:ln w="12700" cap="flat">
              <a:solidFill>
                <a:srgbClr val="B8B8B8"/>
              </a:solidFill>
              <a:custDash>
                <a:ds d="200000" sp="200000"/>
              </a:custDash>
              <a:miter lim="400000"/>
            </a:ln>
          </a:insideH>
          <a:insideV>
            <a:ln w="12700" cap="flat">
              <a:noFill/>
              <a:miter lim="400000"/>
            </a:ln>
          </a:insideV>
        </a:tcBdr>
        <a:fill>
          <a:noFill/>
        </a:fill>
      </a:tcStyle>
    </a:firstCol>
    <a:lastRow>
      <a:tcTxStyle b="off" i="off">
        <a:fontRef idx="minor">
          <a:srgbClr val="363929"/>
        </a:fontRef>
        <a:srgbClr val="363929"/>
      </a:tcTxStyle>
      <a:tcStyle>
        <a:tcBdr>
          <a:left>
            <a:ln w="12700" cap="flat">
              <a:noFill/>
              <a:miter lim="400000"/>
            </a:ln>
          </a:left>
          <a:right>
            <a:ln w="12700" cap="flat">
              <a:noFill/>
              <a:miter lim="400000"/>
            </a:ln>
          </a:right>
          <a:top>
            <a:ln w="254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lastRow>
    <a:firstRow>
      <a:tcTxStyle b="off" i="off">
        <a:fontRef idx="minor">
          <a:srgbClr val="363929"/>
        </a:fontRef>
        <a:srgbClr val="363929"/>
      </a:tcTxStyle>
      <a:tcStyle>
        <a:tcBdr>
          <a:left>
            <a:ln w="12700" cap="flat">
              <a:noFill/>
              <a:miter lim="400000"/>
            </a:ln>
          </a:left>
          <a:right>
            <a:ln w="12700" cap="flat">
              <a:noFill/>
              <a:miter lim="400000"/>
            </a:ln>
          </a:right>
          <a:top>
            <a:ln w="12700" cap="flat">
              <a:solidFill>
                <a:srgbClr val="B8B8B8"/>
              </a:solidFill>
              <a:prstDash val="solid"/>
              <a:miter lim="400000"/>
            </a:ln>
          </a:top>
          <a:bottom>
            <a:ln w="25400" cap="flat">
              <a:solidFill>
                <a:srgbClr val="B8B8B8"/>
              </a:solidFill>
              <a:prstDash val="solid"/>
              <a:miter lim="400000"/>
            </a:ln>
          </a:bottom>
          <a:insideH>
            <a:ln w="12700" cap="flat">
              <a:solidFill>
                <a:srgbClr val="B8B8B8"/>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4"/>
  </p:normalViewPr>
  <p:slideViewPr>
    <p:cSldViewPr snapToGrid="0">
      <p:cViewPr varScale="1">
        <p:scale>
          <a:sx n="53" d="100"/>
          <a:sy n="53" d="100"/>
        </p:scale>
        <p:origin x="7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1143000" y="685800"/>
            <a:ext cx="4572000" cy="3429000"/>
          </a:xfrm>
          <a:prstGeom prst="rect">
            <a:avLst/>
          </a:prstGeom>
        </p:spPr>
        <p:txBody>
          <a:bodyPr/>
          <a:lstStyle/>
          <a:p>
            <a:endParaRPr/>
          </a:p>
        </p:txBody>
      </p:sp>
      <p:sp>
        <p:nvSpPr>
          <p:cNvPr id="153" name="Shape 15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Title Text"/>
          <p:cNvSpPr txBox="1">
            <a:spLocks noGrp="1"/>
          </p:cNvSpPr>
          <p:nvPr>
            <p:ph type="title"/>
          </p:nvPr>
        </p:nvSpPr>
        <p:spPr>
          <a:xfrm>
            <a:off x="3340100" y="2476500"/>
            <a:ext cx="19202400" cy="4394200"/>
          </a:xfrm>
          <a:prstGeom prst="rect">
            <a:avLst/>
          </a:prstGeom>
        </p:spPr>
        <p:txBody>
          <a:bodyPr anchor="b"/>
          <a:lstStyle>
            <a:lvl1pPr>
              <a:defRPr sz="13200"/>
            </a:lvl1pPr>
          </a:lstStyle>
          <a:p>
            <a:r>
              <a:t>Title Text</a:t>
            </a:r>
          </a:p>
        </p:txBody>
      </p:sp>
      <p:sp>
        <p:nvSpPr>
          <p:cNvPr id="12" name="Body Level One…"/>
          <p:cNvSpPr txBox="1">
            <a:spLocks noGrp="1"/>
          </p:cNvSpPr>
          <p:nvPr>
            <p:ph type="body" sz="quarter" idx="1"/>
          </p:nvPr>
        </p:nvSpPr>
        <p:spPr>
          <a:xfrm>
            <a:off x="3340100" y="7073900"/>
            <a:ext cx="19202400" cy="2184400"/>
          </a:xfrm>
          <a:prstGeom prst="rect">
            <a:avLst/>
          </a:prstGeom>
        </p:spPr>
        <p:txBody>
          <a:bodyPr anchor="t"/>
          <a:lstStyle>
            <a:lvl1pPr marL="0" indent="0" algn="ctr">
              <a:spcBef>
                <a:spcPts val="0"/>
              </a:spcBef>
              <a:buSzTx/>
              <a:buNone/>
              <a:defRPr sz="5800">
                <a:effectLst>
                  <a:outerShdw blurRad="25400" dist="25400" dir="2700000" rotWithShape="0">
                    <a:srgbClr val="FFFFFF">
                      <a:alpha val="50000"/>
                    </a:srgbClr>
                  </a:outerShdw>
                </a:effectLst>
              </a:defRPr>
            </a:lvl1pPr>
            <a:lvl2pPr marL="0" indent="0" algn="ctr">
              <a:spcBef>
                <a:spcPts val="0"/>
              </a:spcBef>
              <a:buSzTx/>
              <a:buNone/>
              <a:defRPr sz="5800">
                <a:effectLst>
                  <a:outerShdw blurRad="25400" dist="25400" dir="2700000" rotWithShape="0">
                    <a:srgbClr val="FFFFFF">
                      <a:alpha val="50000"/>
                    </a:srgbClr>
                  </a:outerShdw>
                </a:effectLst>
              </a:defRPr>
            </a:lvl2pPr>
            <a:lvl3pPr marL="0" indent="0" algn="ctr">
              <a:spcBef>
                <a:spcPts val="0"/>
              </a:spcBef>
              <a:buSzTx/>
              <a:buNone/>
              <a:defRPr sz="5800">
                <a:effectLst>
                  <a:outerShdw blurRad="25400" dist="25400" dir="2700000" rotWithShape="0">
                    <a:srgbClr val="FFFFFF">
                      <a:alpha val="50000"/>
                    </a:srgbClr>
                  </a:outerShdw>
                </a:effectLst>
              </a:defRPr>
            </a:lvl3pPr>
            <a:lvl4pPr marL="0" indent="0" algn="ctr">
              <a:spcBef>
                <a:spcPts val="0"/>
              </a:spcBef>
              <a:buSzTx/>
              <a:buNone/>
              <a:defRPr sz="5800">
                <a:effectLst>
                  <a:outerShdw blurRad="25400" dist="25400" dir="2700000" rotWithShape="0">
                    <a:srgbClr val="FFFFFF">
                      <a:alpha val="50000"/>
                    </a:srgbClr>
                  </a:outerShdw>
                </a:effectLst>
              </a:defRPr>
            </a:lvl4pPr>
            <a:lvl5pPr marL="0" indent="0" algn="ctr">
              <a:spcBef>
                <a:spcPts val="0"/>
              </a:spcBef>
              <a:buSzTx/>
              <a:buNone/>
              <a:defRPr sz="5800">
                <a:effectLst>
                  <a:outerShdw blurRad="25400" dist="25400" dir="2700000" rotWithShape="0">
                    <a:srgbClr val="FFFFFF">
                      <a:alpha val="5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Bullets &amp; Live Video Large">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sz="half" idx="1"/>
          </p:nvPr>
        </p:nvSpPr>
        <p:spPr>
          <a:xfrm>
            <a:off x="3594100" y="3860800"/>
            <a:ext cx="8877300" cy="8216900"/>
          </a:xfrm>
          <a:prstGeom prst="rect">
            <a:avLst/>
          </a:prstGeom>
        </p:spPr>
        <p:txBody>
          <a:bodyPr/>
          <a:lstStyle>
            <a:lvl1pPr marL="622300" indent="-622300">
              <a:spcBef>
                <a:spcPts val="5600"/>
              </a:spcBef>
              <a:buBlip>
                <a:blip r:embed="rId2"/>
              </a:buBlip>
              <a:defRPr sz="4200"/>
            </a:lvl1pPr>
            <a:lvl2pPr marL="1244600" indent="-622300">
              <a:spcBef>
                <a:spcPts val="5600"/>
              </a:spcBef>
              <a:buBlip>
                <a:blip r:embed="rId2"/>
              </a:buBlip>
              <a:defRPr sz="4200"/>
            </a:lvl2pPr>
            <a:lvl3pPr marL="1866900" indent="-622300">
              <a:spcBef>
                <a:spcPts val="5600"/>
              </a:spcBef>
              <a:buBlip>
                <a:blip r:embed="rId2"/>
              </a:buBlip>
              <a:defRPr sz="4200"/>
            </a:lvl3pPr>
            <a:lvl4pPr marL="2489200" indent="-622300">
              <a:spcBef>
                <a:spcPts val="5600"/>
              </a:spcBef>
              <a:buBlip>
                <a:blip r:embed="rId2"/>
              </a:buBlip>
              <a:defRPr sz="4200"/>
            </a:lvl4pPr>
            <a:lvl5pPr marL="3111500" indent="-622300">
              <a:spcBef>
                <a:spcPts val="5600"/>
              </a:spcBef>
              <a:buBlip>
                <a:blip r:embed="rId2"/>
              </a:buBlip>
              <a:defRPr sz="4200"/>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 Photo Vertical">
    <p:spTree>
      <p:nvGrpSpPr>
        <p:cNvPr id="1" name=""/>
        <p:cNvGrpSpPr/>
        <p:nvPr/>
      </p:nvGrpSpPr>
      <p:grpSpPr>
        <a:xfrm>
          <a:off x="0" y="0"/>
          <a:ext cx="0" cy="0"/>
          <a:chOff x="0" y="0"/>
          <a:chExt cx="0" cy="0"/>
        </a:xfrm>
      </p:grpSpPr>
      <p:sp>
        <p:nvSpPr>
          <p:cNvPr id="101" name="Low angle view of modern buildings under a bright sky"/>
          <p:cNvSpPr>
            <a:spLocks noGrp="1"/>
          </p:cNvSpPr>
          <p:nvPr>
            <p:ph type="pic" sz="half" idx="21"/>
          </p:nvPr>
        </p:nvSpPr>
        <p:spPr>
          <a:xfrm>
            <a:off x="11458720" y="2915886"/>
            <a:ext cx="11788123" cy="7842545"/>
          </a:xfrm>
          <a:prstGeom prst="rect">
            <a:avLst/>
          </a:prstGeom>
          <a:ln w="9525">
            <a:round/>
          </a:ln>
        </p:spPr>
        <p:txBody>
          <a:bodyPr lIns="91439" tIns="45719" rIns="91439" bIns="45719" anchor="t">
            <a:noAutofit/>
          </a:bodyPr>
          <a:lstStyle/>
          <a:p>
            <a:endParaRPr/>
          </a:p>
        </p:txBody>
      </p:sp>
      <p:sp>
        <p:nvSpPr>
          <p:cNvPr id="102" name="Title Text"/>
          <p:cNvSpPr txBox="1">
            <a:spLocks noGrp="1"/>
          </p:cNvSpPr>
          <p:nvPr>
            <p:ph type="title"/>
          </p:nvPr>
        </p:nvSpPr>
        <p:spPr>
          <a:xfrm>
            <a:off x="2070100" y="2806700"/>
            <a:ext cx="11544300" cy="4394200"/>
          </a:xfrm>
          <a:prstGeom prst="rect">
            <a:avLst/>
          </a:prstGeom>
        </p:spPr>
        <p:txBody>
          <a:bodyPr anchor="b"/>
          <a:lstStyle/>
          <a:p>
            <a:r>
              <a:t>Title Text</a:t>
            </a:r>
          </a:p>
        </p:txBody>
      </p:sp>
      <p:sp>
        <p:nvSpPr>
          <p:cNvPr id="103" name="Body Level One…"/>
          <p:cNvSpPr txBox="1">
            <a:spLocks noGrp="1"/>
          </p:cNvSpPr>
          <p:nvPr>
            <p:ph type="body" sz="quarter" idx="1"/>
          </p:nvPr>
        </p:nvSpPr>
        <p:spPr>
          <a:xfrm>
            <a:off x="2070100" y="7391400"/>
            <a:ext cx="11544300" cy="4013200"/>
          </a:xfrm>
          <a:prstGeom prst="rect">
            <a:avLst/>
          </a:prstGeom>
        </p:spPr>
        <p:txBody>
          <a:bodyPr anchor="t"/>
          <a:lstStyle>
            <a:lvl1pPr marL="0" indent="0" algn="ctr">
              <a:spcBef>
                <a:spcPts val="0"/>
              </a:spcBef>
              <a:buSzTx/>
              <a:buNone/>
              <a:defRPr>
                <a:effectLst>
                  <a:outerShdw blurRad="25400" dist="25400" dir="2700000" rotWithShape="0">
                    <a:srgbClr val="FFFFFF">
                      <a:alpha val="50000"/>
                    </a:srgbClr>
                  </a:outerShdw>
                </a:effectLst>
              </a:defRPr>
            </a:lvl1pPr>
            <a:lvl2pPr marL="0" indent="0" algn="ctr">
              <a:spcBef>
                <a:spcPts val="0"/>
              </a:spcBef>
              <a:buSzTx/>
              <a:buNone/>
              <a:defRPr>
                <a:effectLst>
                  <a:outerShdw blurRad="25400" dist="25400" dir="2700000" rotWithShape="0">
                    <a:srgbClr val="FFFFFF">
                      <a:alpha val="50000"/>
                    </a:srgbClr>
                  </a:outerShdw>
                </a:effectLst>
              </a:defRPr>
            </a:lvl2pPr>
            <a:lvl3pPr marL="0" indent="0" algn="ctr">
              <a:spcBef>
                <a:spcPts val="0"/>
              </a:spcBef>
              <a:buSzTx/>
              <a:buNone/>
              <a:defRPr>
                <a:effectLst>
                  <a:outerShdw blurRad="25400" dist="25400" dir="2700000" rotWithShape="0">
                    <a:srgbClr val="FFFFFF">
                      <a:alpha val="50000"/>
                    </a:srgbClr>
                  </a:outerShdw>
                </a:effectLst>
              </a:defRPr>
            </a:lvl3pPr>
            <a:lvl4pPr marL="0" indent="0" algn="ctr">
              <a:spcBef>
                <a:spcPts val="0"/>
              </a:spcBef>
              <a:buSzTx/>
              <a:buNone/>
              <a:defRPr>
                <a:effectLst>
                  <a:outerShdw blurRad="25400" dist="25400" dir="2700000" rotWithShape="0">
                    <a:srgbClr val="FFFFFF">
                      <a:alpha val="50000"/>
                    </a:srgbClr>
                  </a:outerShdw>
                </a:effectLst>
              </a:defRPr>
            </a:lvl4pPr>
            <a:lvl5pPr marL="0" indent="0" algn="ctr">
              <a:spcBef>
                <a:spcPts val="0"/>
              </a:spcBef>
              <a:buSzTx/>
              <a:buNone/>
              <a:defRPr>
                <a:effectLst>
                  <a:outerShdw blurRad="25400" dist="25400" dir="2700000" rotWithShape="0">
                    <a:srgbClr val="FFFFFF">
                      <a:alpha val="5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111"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29" name="–Johnny Appleseed"/>
          <p:cNvSpPr txBox="1">
            <a:spLocks noGrp="1"/>
          </p:cNvSpPr>
          <p:nvPr>
            <p:ph type="body" sz="quarter" idx="21"/>
          </p:nvPr>
        </p:nvSpPr>
        <p:spPr>
          <a:xfrm>
            <a:off x="3048000" y="8953500"/>
            <a:ext cx="19621500" cy="673738"/>
          </a:xfrm>
          <a:prstGeom prst="rect">
            <a:avLst/>
          </a:prstGeom>
        </p:spPr>
        <p:txBody>
          <a:bodyPr anchor="t">
            <a:spAutoFit/>
          </a:bodyPr>
          <a:lstStyle>
            <a:lvl1pPr marL="0" indent="0" algn="ctr" defTabSz="825500">
              <a:spcBef>
                <a:spcPts val="0"/>
              </a:spcBef>
              <a:buSzTx/>
              <a:buNone/>
              <a:defRPr sz="3800"/>
            </a:lvl1pPr>
          </a:lstStyle>
          <a:p>
            <a:r>
              <a:t>–Johnny Appleseed</a:t>
            </a:r>
          </a:p>
        </p:txBody>
      </p:sp>
      <p:sp>
        <p:nvSpPr>
          <p:cNvPr id="130" name="“Type a quote here.”"/>
          <p:cNvSpPr txBox="1">
            <a:spLocks noGrp="1"/>
          </p:cNvSpPr>
          <p:nvPr>
            <p:ph type="body" sz="quarter" idx="22"/>
          </p:nvPr>
        </p:nvSpPr>
        <p:spPr>
          <a:xfrm>
            <a:off x="3048000" y="6013450"/>
            <a:ext cx="19621500" cy="939800"/>
          </a:xfrm>
          <a:prstGeom prst="rect">
            <a:avLst/>
          </a:prstGeom>
        </p:spPr>
        <p:txBody>
          <a:bodyPr>
            <a:spAutoFit/>
          </a:bodyPr>
          <a:lstStyle>
            <a:lvl1pPr marL="0" indent="0" algn="ctr" defTabSz="825500">
              <a:spcBef>
                <a:spcPts val="3400"/>
              </a:spcBef>
              <a:buSzTx/>
              <a:buNone/>
            </a:lvl1pPr>
          </a:lstStyle>
          <a:p>
            <a:r>
              <a:t>“Type a quote here.”</a:t>
            </a:r>
          </a:p>
        </p:txBody>
      </p:sp>
      <p:sp>
        <p:nvSpPr>
          <p:cNvPr id="1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8" name="Low angle view of modern buildings under a bright sky"/>
          <p:cNvSpPr>
            <a:spLocks noGrp="1"/>
          </p:cNvSpPr>
          <p:nvPr>
            <p:ph type="pic" idx="21"/>
          </p:nvPr>
        </p:nvSpPr>
        <p:spPr>
          <a:xfrm>
            <a:off x="-165100" y="-647700"/>
            <a:ext cx="24644363" cy="16395700"/>
          </a:xfrm>
          <a:prstGeom prst="rect">
            <a:avLst/>
          </a:prstGeom>
        </p:spPr>
        <p:txBody>
          <a:bodyPr lIns="91439" tIns="45719" rIns="91439" bIns="45719" anchor="t">
            <a:noAutofit/>
          </a:bodyPr>
          <a:lstStyle/>
          <a:p>
            <a:endParaRPr/>
          </a:p>
        </p:txBody>
      </p:sp>
      <p:sp>
        <p:nvSpPr>
          <p:cNvPr id="1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 name="Low angle view of modern buildings under a bright sky"/>
          <p:cNvSpPr>
            <a:spLocks noGrp="1"/>
          </p:cNvSpPr>
          <p:nvPr>
            <p:ph type="pic" sz="half" idx="21"/>
          </p:nvPr>
        </p:nvSpPr>
        <p:spPr>
          <a:xfrm>
            <a:off x="7033080" y="647657"/>
            <a:ext cx="11718512" cy="7796233"/>
          </a:xfrm>
          <a:prstGeom prst="rect">
            <a:avLst/>
          </a:prstGeom>
          <a:ln w="9525">
            <a:round/>
          </a:ln>
        </p:spPr>
        <p:txBody>
          <a:bodyPr lIns="91439" tIns="45719" rIns="91439" bIns="45719" anchor="t">
            <a:noAutofit/>
          </a:bodyPr>
          <a:lstStyle/>
          <a:p>
            <a:endParaRPr/>
          </a:p>
        </p:txBody>
      </p:sp>
      <p:sp>
        <p:nvSpPr>
          <p:cNvPr id="21" name="Title Text"/>
          <p:cNvSpPr txBox="1">
            <a:spLocks noGrp="1"/>
          </p:cNvSpPr>
          <p:nvPr>
            <p:ph type="title"/>
          </p:nvPr>
        </p:nvSpPr>
        <p:spPr>
          <a:xfrm>
            <a:off x="3340100" y="8470900"/>
            <a:ext cx="19202400" cy="2844800"/>
          </a:xfrm>
          <a:prstGeom prst="rect">
            <a:avLst/>
          </a:prstGeom>
        </p:spPr>
        <p:txBody>
          <a:bodyPr/>
          <a:lstStyle>
            <a:lvl1pPr>
              <a:defRPr sz="13200"/>
            </a:lvl1pPr>
          </a:lstStyle>
          <a:p>
            <a:r>
              <a:t>Title Text</a:t>
            </a:r>
          </a:p>
        </p:txBody>
      </p:sp>
      <p:sp>
        <p:nvSpPr>
          <p:cNvPr id="22" name="Body Level One…"/>
          <p:cNvSpPr txBox="1">
            <a:spLocks noGrp="1"/>
          </p:cNvSpPr>
          <p:nvPr>
            <p:ph type="body" sz="quarter" idx="1"/>
          </p:nvPr>
        </p:nvSpPr>
        <p:spPr>
          <a:xfrm>
            <a:off x="3340100" y="11049000"/>
            <a:ext cx="19202400" cy="2070100"/>
          </a:xfrm>
          <a:prstGeom prst="rect">
            <a:avLst/>
          </a:prstGeom>
        </p:spPr>
        <p:txBody>
          <a:bodyPr anchor="t"/>
          <a:lstStyle>
            <a:lvl1pPr marL="0" indent="0" algn="ctr">
              <a:spcBef>
                <a:spcPts val="0"/>
              </a:spcBef>
              <a:buSzTx/>
              <a:buNone/>
              <a:defRPr sz="5800">
                <a:effectLst>
                  <a:outerShdw blurRad="25400" dist="25400" dir="2700000" rotWithShape="0">
                    <a:srgbClr val="FFFFFF">
                      <a:alpha val="50000"/>
                    </a:srgbClr>
                  </a:outerShdw>
                </a:effectLst>
              </a:defRPr>
            </a:lvl1pPr>
            <a:lvl2pPr marL="0" indent="0" algn="ctr">
              <a:spcBef>
                <a:spcPts val="0"/>
              </a:spcBef>
              <a:buSzTx/>
              <a:buNone/>
              <a:defRPr sz="5800">
                <a:effectLst>
                  <a:outerShdw blurRad="25400" dist="25400" dir="2700000" rotWithShape="0">
                    <a:srgbClr val="FFFFFF">
                      <a:alpha val="50000"/>
                    </a:srgbClr>
                  </a:outerShdw>
                </a:effectLst>
              </a:defRPr>
            </a:lvl2pPr>
            <a:lvl3pPr marL="0" indent="0" algn="ctr">
              <a:spcBef>
                <a:spcPts val="0"/>
              </a:spcBef>
              <a:buSzTx/>
              <a:buNone/>
              <a:defRPr sz="5800">
                <a:effectLst>
                  <a:outerShdw blurRad="25400" dist="25400" dir="2700000" rotWithShape="0">
                    <a:srgbClr val="FFFFFF">
                      <a:alpha val="50000"/>
                    </a:srgbClr>
                  </a:outerShdw>
                </a:effectLst>
              </a:defRPr>
            </a:lvl3pPr>
            <a:lvl4pPr marL="0" indent="0" algn="ctr">
              <a:spcBef>
                <a:spcPts val="0"/>
              </a:spcBef>
              <a:buSzTx/>
              <a:buNone/>
              <a:defRPr sz="5800">
                <a:effectLst>
                  <a:outerShdw blurRad="25400" dist="25400" dir="2700000" rotWithShape="0">
                    <a:srgbClr val="FFFFFF">
                      <a:alpha val="50000"/>
                    </a:srgbClr>
                  </a:outerShdw>
                </a:effectLst>
              </a:defRPr>
            </a:lvl4pPr>
            <a:lvl5pPr marL="0" indent="0" algn="ctr">
              <a:spcBef>
                <a:spcPts val="0"/>
              </a:spcBef>
              <a:buSzTx/>
              <a:buNone/>
              <a:defRPr sz="5800">
                <a:effectLst>
                  <a:outerShdw blurRad="25400" dist="25400" dir="2700000" rotWithShape="0">
                    <a:srgbClr val="FFFFFF">
                      <a:alpha val="5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 name="Title Text"/>
          <p:cNvSpPr txBox="1">
            <a:spLocks noGrp="1"/>
          </p:cNvSpPr>
          <p:nvPr>
            <p:ph type="title"/>
          </p:nvPr>
        </p:nvSpPr>
        <p:spPr>
          <a:xfrm>
            <a:off x="3340100" y="5041900"/>
            <a:ext cx="19202400" cy="36449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8" name="Low angle view of modern buildings under a bright sky"/>
          <p:cNvSpPr>
            <a:spLocks noGrp="1"/>
          </p:cNvSpPr>
          <p:nvPr>
            <p:ph type="pic" idx="21"/>
          </p:nvPr>
        </p:nvSpPr>
        <p:spPr>
          <a:xfrm>
            <a:off x="5538061" y="314910"/>
            <a:ext cx="18189426" cy="12101281"/>
          </a:xfrm>
          <a:prstGeom prst="rect">
            <a:avLst/>
          </a:prstGeom>
          <a:ln w="9525">
            <a:round/>
          </a:ln>
        </p:spPr>
        <p:txBody>
          <a:bodyPr lIns="91439" tIns="45719" rIns="91439" bIns="45719" anchor="t">
            <a:noAutofit/>
          </a:bodyPr>
          <a:lstStyle/>
          <a:p>
            <a:endParaRPr/>
          </a:p>
        </p:txBody>
      </p:sp>
      <p:sp>
        <p:nvSpPr>
          <p:cNvPr id="39" name="Title Text"/>
          <p:cNvSpPr txBox="1">
            <a:spLocks noGrp="1"/>
          </p:cNvSpPr>
          <p:nvPr>
            <p:ph type="title"/>
          </p:nvPr>
        </p:nvSpPr>
        <p:spPr>
          <a:xfrm>
            <a:off x="2070100" y="2806700"/>
            <a:ext cx="11201400" cy="4394200"/>
          </a:xfrm>
          <a:prstGeom prst="rect">
            <a:avLst/>
          </a:prstGeom>
        </p:spPr>
        <p:txBody>
          <a:bodyPr anchor="b"/>
          <a:lstStyle/>
          <a:p>
            <a:r>
              <a:t>Title Text</a:t>
            </a:r>
          </a:p>
        </p:txBody>
      </p:sp>
      <p:sp>
        <p:nvSpPr>
          <p:cNvPr id="40" name="Body Level One…"/>
          <p:cNvSpPr txBox="1">
            <a:spLocks noGrp="1"/>
          </p:cNvSpPr>
          <p:nvPr>
            <p:ph type="body" sz="quarter" idx="1"/>
          </p:nvPr>
        </p:nvSpPr>
        <p:spPr>
          <a:xfrm>
            <a:off x="2070100" y="7391400"/>
            <a:ext cx="11201400" cy="4927600"/>
          </a:xfrm>
          <a:prstGeom prst="rect">
            <a:avLst/>
          </a:prstGeom>
        </p:spPr>
        <p:txBody>
          <a:bodyPr anchor="t"/>
          <a:lstStyle>
            <a:lvl1pPr marL="0" indent="0" algn="ctr">
              <a:spcBef>
                <a:spcPts val="0"/>
              </a:spcBef>
              <a:buSzTx/>
              <a:buNone/>
              <a:defRPr>
                <a:effectLst>
                  <a:outerShdw blurRad="25400" dist="25400" dir="2700000" rotWithShape="0">
                    <a:srgbClr val="FFFFFF">
                      <a:alpha val="50000"/>
                    </a:srgbClr>
                  </a:outerShdw>
                </a:effectLst>
              </a:defRPr>
            </a:lvl1pPr>
            <a:lvl2pPr marL="0" indent="0" algn="ctr">
              <a:spcBef>
                <a:spcPts val="0"/>
              </a:spcBef>
              <a:buSzTx/>
              <a:buNone/>
              <a:defRPr>
                <a:effectLst>
                  <a:outerShdw blurRad="25400" dist="25400" dir="2700000" rotWithShape="0">
                    <a:srgbClr val="FFFFFF">
                      <a:alpha val="50000"/>
                    </a:srgbClr>
                  </a:outerShdw>
                </a:effectLst>
              </a:defRPr>
            </a:lvl2pPr>
            <a:lvl3pPr marL="0" indent="0" algn="ctr">
              <a:spcBef>
                <a:spcPts val="0"/>
              </a:spcBef>
              <a:buSzTx/>
              <a:buNone/>
              <a:defRPr>
                <a:effectLst>
                  <a:outerShdw blurRad="25400" dist="25400" dir="2700000" rotWithShape="0">
                    <a:srgbClr val="FFFFFF">
                      <a:alpha val="50000"/>
                    </a:srgbClr>
                  </a:outerShdw>
                </a:effectLst>
              </a:defRPr>
            </a:lvl3pPr>
            <a:lvl4pPr marL="0" indent="0" algn="ctr">
              <a:spcBef>
                <a:spcPts val="0"/>
              </a:spcBef>
              <a:buSzTx/>
              <a:buNone/>
              <a:defRPr>
                <a:effectLst>
                  <a:outerShdw blurRad="25400" dist="25400" dir="2700000" rotWithShape="0">
                    <a:srgbClr val="FFFFFF">
                      <a:alpha val="50000"/>
                    </a:srgbClr>
                  </a:outerShdw>
                </a:effectLst>
              </a:defRPr>
            </a:lvl4pPr>
            <a:lvl5pPr marL="0" indent="0" algn="ctr">
              <a:spcBef>
                <a:spcPts val="0"/>
              </a:spcBef>
              <a:buSzTx/>
              <a:buNone/>
              <a:defRPr>
                <a:effectLst>
                  <a:outerShdw blurRad="25400" dist="25400" dir="2700000" rotWithShape="0">
                    <a:srgbClr val="FFFFFF">
                      <a:alpha val="5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xfrm>
            <a:off x="3048000" y="381000"/>
            <a:ext cx="18288000" cy="3644900"/>
          </a:xfrm>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Inside">
    <p:spTree>
      <p:nvGrpSpPr>
        <p:cNvPr id="1" name=""/>
        <p:cNvGrpSpPr/>
        <p:nvPr/>
      </p:nvGrpSpPr>
      <p:grpSpPr>
        <a:xfrm>
          <a:off x="0" y="0"/>
          <a:ext cx="0" cy="0"/>
          <a:chOff x="0" y="0"/>
          <a:chExt cx="0" cy="0"/>
        </a:xfrm>
      </p:grpSpPr>
      <p:sp>
        <p:nvSpPr>
          <p:cNvPr id="56" name="Title Text"/>
          <p:cNvSpPr txBox="1">
            <a:spLocks noGrp="1"/>
          </p:cNvSpPr>
          <p:nvPr>
            <p:ph type="title"/>
          </p:nvPr>
        </p:nvSpPr>
        <p:spPr>
          <a:xfrm>
            <a:off x="3594100" y="5041900"/>
            <a:ext cx="18288000" cy="3644900"/>
          </a:xfrm>
          <a:prstGeom prst="rect">
            <a:avLst/>
          </a:prstGeom>
        </p:spPr>
        <p:txBody>
          <a:bodyPr/>
          <a:lstStyle/>
          <a:p>
            <a:r>
              <a:t>Title Text</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4" name="Title Text"/>
          <p:cNvSpPr txBox="1">
            <a:spLocks noGrp="1"/>
          </p:cNvSpPr>
          <p:nvPr>
            <p:ph type="title"/>
          </p:nvPr>
        </p:nvSpPr>
        <p:spPr>
          <a:prstGeom prst="rect">
            <a:avLst/>
          </a:prstGeom>
        </p:spPr>
        <p:txBody>
          <a:bodyPr/>
          <a:lstStyle/>
          <a:p>
            <a:r>
              <a:t>Title Text</a:t>
            </a:r>
          </a:p>
        </p:txBody>
      </p:sp>
      <p:sp>
        <p:nvSpPr>
          <p:cNvPr id="65" name="Body Level One…"/>
          <p:cNvSpPr txBox="1">
            <a:spLocks noGrp="1"/>
          </p:cNvSpPr>
          <p:nvPr>
            <p:ph type="body" idx="1"/>
          </p:nvPr>
        </p:nvSpPr>
        <p:spPr>
          <a:xfrm>
            <a:off x="3594100" y="3860800"/>
            <a:ext cx="18288000" cy="82169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3" name="Low angle view of modern buildings under a bright sky"/>
          <p:cNvSpPr>
            <a:spLocks noGrp="1"/>
          </p:cNvSpPr>
          <p:nvPr>
            <p:ph type="pic" sz="half" idx="21"/>
          </p:nvPr>
        </p:nvSpPr>
        <p:spPr>
          <a:xfrm>
            <a:off x="10287756" y="4010104"/>
            <a:ext cx="11949941" cy="7950201"/>
          </a:xfrm>
          <a:prstGeom prst="rect">
            <a:avLst/>
          </a:prstGeom>
          <a:ln w="9525">
            <a:round/>
          </a:ln>
        </p:spPr>
        <p:txBody>
          <a:bodyPr lIns="91439" tIns="45719" rIns="91439" bIns="45719" anchor="t">
            <a:noAutofit/>
          </a:bodyPr>
          <a:lstStyle/>
          <a:p>
            <a:endParaRPr/>
          </a:p>
        </p:txBody>
      </p:sp>
      <p:sp>
        <p:nvSpPr>
          <p:cNvPr id="74" name="Title Text"/>
          <p:cNvSpPr txBox="1">
            <a:spLocks noGrp="1"/>
          </p:cNvSpPr>
          <p:nvPr>
            <p:ph type="title"/>
          </p:nvPr>
        </p:nvSpPr>
        <p:spPr>
          <a:prstGeom prst="rect">
            <a:avLst/>
          </a:prstGeom>
        </p:spPr>
        <p:txBody>
          <a:bodyPr/>
          <a:lstStyle/>
          <a:p>
            <a:r>
              <a:t>Title Text</a:t>
            </a:r>
          </a:p>
        </p:txBody>
      </p:sp>
      <p:sp>
        <p:nvSpPr>
          <p:cNvPr id="75" name="Body Level One…"/>
          <p:cNvSpPr txBox="1">
            <a:spLocks noGrp="1"/>
          </p:cNvSpPr>
          <p:nvPr>
            <p:ph type="body" sz="half" idx="1"/>
          </p:nvPr>
        </p:nvSpPr>
        <p:spPr>
          <a:xfrm>
            <a:off x="3594100" y="3860800"/>
            <a:ext cx="8877300" cy="8216900"/>
          </a:xfrm>
          <a:prstGeom prst="rect">
            <a:avLst/>
          </a:prstGeom>
        </p:spPr>
        <p:txBody>
          <a:bodyPr/>
          <a:lstStyle>
            <a:lvl1pPr marL="622300" indent="-622300">
              <a:spcBef>
                <a:spcPts val="5600"/>
              </a:spcBef>
              <a:buBlip>
                <a:blip r:embed="rId2"/>
              </a:buBlip>
              <a:defRPr sz="4200"/>
            </a:lvl1pPr>
            <a:lvl2pPr marL="1244600" indent="-622300">
              <a:spcBef>
                <a:spcPts val="5600"/>
              </a:spcBef>
              <a:buBlip>
                <a:blip r:embed="rId2"/>
              </a:buBlip>
              <a:defRPr sz="4200"/>
            </a:lvl2pPr>
            <a:lvl3pPr marL="1866900" indent="-622300">
              <a:spcBef>
                <a:spcPts val="5600"/>
              </a:spcBef>
              <a:buBlip>
                <a:blip r:embed="rId2"/>
              </a:buBlip>
              <a:defRPr sz="4200"/>
            </a:lvl3pPr>
            <a:lvl4pPr marL="2489200" indent="-622300">
              <a:spcBef>
                <a:spcPts val="5600"/>
              </a:spcBef>
              <a:buBlip>
                <a:blip r:embed="rId2"/>
              </a:buBlip>
              <a:defRPr sz="4200"/>
            </a:lvl4pPr>
            <a:lvl5pPr marL="3111500" indent="-622300">
              <a:spcBef>
                <a:spcPts val="5600"/>
              </a:spcBef>
              <a:buBlip>
                <a:blip r:embed="rId2"/>
              </a:buBlip>
              <a:defRPr sz="42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Live Video Small">
    <p:spTree>
      <p:nvGrpSpPr>
        <p:cNvPr id="1" name=""/>
        <p:cNvGrpSpPr/>
        <p:nvPr/>
      </p:nvGrpSpPr>
      <p:grpSpPr>
        <a:xfrm>
          <a:off x="0" y="0"/>
          <a:ext cx="0" cy="0"/>
          <a:chOff x="0" y="0"/>
          <a:chExt cx="0" cy="0"/>
        </a:xfrm>
      </p:grpSpPr>
      <p:sp>
        <p:nvSpPr>
          <p:cNvPr id="83" name="Title Text"/>
          <p:cNvSpPr txBox="1">
            <a:spLocks noGrp="1"/>
          </p:cNvSpPr>
          <p:nvPr>
            <p:ph type="title"/>
          </p:nvPr>
        </p:nvSpPr>
        <p:spPr>
          <a:prstGeom prst="rect">
            <a:avLst/>
          </a:prstGeom>
        </p:spPr>
        <p:txBody>
          <a:bodyPr/>
          <a:lstStyle/>
          <a:p>
            <a:r>
              <a:t>Title Text</a:t>
            </a:r>
          </a:p>
        </p:txBody>
      </p:sp>
      <p:sp>
        <p:nvSpPr>
          <p:cNvPr id="84" name="Body Level One…"/>
          <p:cNvSpPr txBox="1">
            <a:spLocks noGrp="1"/>
          </p:cNvSpPr>
          <p:nvPr>
            <p:ph type="body" sz="half" idx="1"/>
          </p:nvPr>
        </p:nvSpPr>
        <p:spPr>
          <a:xfrm>
            <a:off x="3594100" y="3860800"/>
            <a:ext cx="8877300" cy="8216900"/>
          </a:xfrm>
          <a:prstGeom prst="rect">
            <a:avLst/>
          </a:prstGeom>
        </p:spPr>
        <p:txBody>
          <a:bodyPr/>
          <a:lstStyle>
            <a:lvl1pPr marL="622300" indent="-622300">
              <a:spcBef>
                <a:spcPts val="5600"/>
              </a:spcBef>
              <a:buBlip>
                <a:blip r:embed="rId2"/>
              </a:buBlip>
              <a:defRPr sz="4200"/>
            </a:lvl1pPr>
            <a:lvl2pPr marL="1244600" indent="-622300">
              <a:spcBef>
                <a:spcPts val="5600"/>
              </a:spcBef>
              <a:buBlip>
                <a:blip r:embed="rId2"/>
              </a:buBlip>
              <a:defRPr sz="4200"/>
            </a:lvl2pPr>
            <a:lvl3pPr marL="1866900" indent="-622300">
              <a:spcBef>
                <a:spcPts val="5600"/>
              </a:spcBef>
              <a:buBlip>
                <a:blip r:embed="rId2"/>
              </a:buBlip>
              <a:defRPr sz="4200"/>
            </a:lvl3pPr>
            <a:lvl4pPr marL="2489200" indent="-622300">
              <a:spcBef>
                <a:spcPts val="5600"/>
              </a:spcBef>
              <a:buBlip>
                <a:blip r:embed="rId2"/>
              </a:buBlip>
              <a:defRPr sz="4200"/>
            </a:lvl4pPr>
            <a:lvl5pPr marL="3111500" indent="-622300">
              <a:spcBef>
                <a:spcPts val="5600"/>
              </a:spcBef>
              <a:buBlip>
                <a:blip r:embed="rId2"/>
              </a:buBlip>
              <a:defRPr sz="42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3581400" y="2349500"/>
            <a:ext cx="18288000" cy="9017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buBlip>
                <a:blip r:embed="rId18"/>
              </a:buBlip>
            </a:lvl1pPr>
            <a:lvl2pPr>
              <a:buBlip>
                <a:blip r:embed="rId18"/>
              </a:buBlip>
            </a:lvl2pPr>
            <a:lvl3pPr>
              <a:buBlip>
                <a:blip r:embed="rId18"/>
              </a:buBlip>
            </a:lvl3pPr>
            <a:lvl4pPr>
              <a:buBlip>
                <a:blip r:embed="rId18"/>
              </a:buBlip>
            </a:lvl4pPr>
            <a:lvl5pPr>
              <a:buBlip>
                <a:blip r:embed="rId18"/>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3594100" y="215900"/>
            <a:ext cx="18288000" cy="3644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4" name="Slide Number"/>
          <p:cNvSpPr txBox="1">
            <a:spLocks noGrp="1"/>
          </p:cNvSpPr>
          <p:nvPr>
            <p:ph type="sldNum" sz="quarter" idx="2"/>
          </p:nvPr>
        </p:nvSpPr>
        <p:spPr>
          <a:xfrm>
            <a:off x="23123893" y="12945743"/>
            <a:ext cx="509728" cy="537214"/>
          </a:xfrm>
          <a:prstGeom prst="rect">
            <a:avLst/>
          </a:prstGeom>
          <a:ln w="12700">
            <a:miter lim="400000"/>
          </a:ln>
        </p:spPr>
        <p:txBody>
          <a:bodyPr wrap="none" lIns="50800" tIns="50800" rIns="50800" bIns="50800" anchor="ctr">
            <a:spAutoFit/>
          </a:bodyPr>
          <a:lstStyle>
            <a:lvl1pPr algn="r">
              <a:spcBef>
                <a:spcPts val="0"/>
              </a:spcBef>
              <a:defRPr sz="2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Lst>
  <p:transition spd="med"/>
  <p:txStyles>
    <p:titleStyle>
      <a:lvl1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1pPr>
      <a:lvl2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2pPr>
      <a:lvl3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3pPr>
      <a:lvl4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4pPr>
      <a:lvl5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5pPr>
      <a:lvl6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6pPr>
      <a:lvl7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7pPr>
      <a:lvl8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8pPr>
      <a:lvl9pPr marL="0" marR="0" indent="0" algn="ctr" defTabSz="647700" rtl="0" latinLnBrk="0">
        <a:lnSpc>
          <a:spcPct val="100000"/>
        </a:lnSpc>
        <a:spcBef>
          <a:spcPts val="0"/>
        </a:spcBef>
        <a:spcAft>
          <a:spcPts val="0"/>
        </a:spcAft>
        <a:buClrTx/>
        <a:buSzTx/>
        <a:buFontTx/>
        <a:buNone/>
        <a:tabLst>
          <a:tab pos="2095500" algn="l"/>
        </a:tabLst>
        <a:defRPr sz="9400" b="0" i="0" u="none" strike="noStrike" cap="none" spc="0" baseline="0">
          <a:solidFill>
            <a:srgbClr val="363929"/>
          </a:solidFill>
          <a:effectLst>
            <a:outerShdw blurRad="25400" dist="25400" dir="2700000" rotWithShape="0">
              <a:srgbClr val="FFFFFF">
                <a:alpha val="50000"/>
              </a:srgbClr>
            </a:outerShdw>
          </a:effectLst>
          <a:uFillTx/>
          <a:latin typeface="+mn-lt"/>
          <a:ea typeface="+mn-ea"/>
          <a:cs typeface="+mn-cs"/>
          <a:sym typeface="Optima"/>
        </a:defRPr>
      </a:lvl9pPr>
    </p:titleStyle>
    <p:bodyStyle>
      <a:lvl1pPr marL="787399" marR="0" indent="-787399"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1pPr>
      <a:lvl2pPr marL="15748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2pPr>
      <a:lvl3pPr marL="23622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3pPr>
      <a:lvl4pPr marL="31496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4pPr>
      <a:lvl5pPr marL="39370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5pPr>
      <a:lvl6pPr marL="47244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6pPr>
      <a:lvl7pPr marL="55118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7pPr>
      <a:lvl8pPr marL="62992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8pPr>
      <a:lvl9pPr marL="7086600" marR="0" indent="-787400" algn="l" defTabSz="647700" rtl="0" latinLnBrk="0">
        <a:lnSpc>
          <a:spcPct val="100000"/>
        </a:lnSpc>
        <a:spcBef>
          <a:spcPts val="7000"/>
        </a:spcBef>
        <a:spcAft>
          <a:spcPts val="0"/>
        </a:spcAft>
        <a:buClrTx/>
        <a:buSzPct val="35000"/>
        <a:buFontTx/>
        <a:buBlip>
          <a:blip r:embed="rId18"/>
        </a:buBlip>
        <a:tabLst/>
        <a:defRPr sz="5600" b="0" i="0" u="none" strike="noStrike" cap="none" spc="0" baseline="0">
          <a:solidFill>
            <a:srgbClr val="363929"/>
          </a:solidFill>
          <a:uFillTx/>
          <a:latin typeface="+mn-lt"/>
          <a:ea typeface="+mn-ea"/>
          <a:cs typeface="+mn-cs"/>
          <a:sym typeface="Optima"/>
        </a:defRPr>
      </a:lvl9pPr>
    </p:bodyStyle>
    <p:otherStyle>
      <a:lvl1pPr marL="0" marR="0" indent="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1pPr>
      <a:lvl2pPr marL="0" marR="0" indent="2286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2pPr>
      <a:lvl3pPr marL="0" marR="0" indent="4572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3pPr>
      <a:lvl4pPr marL="0" marR="0" indent="6858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4pPr>
      <a:lvl5pPr marL="0" marR="0" indent="9144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5pPr>
      <a:lvl6pPr marL="0" marR="0" indent="11430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6pPr>
      <a:lvl7pPr marL="0" marR="0" indent="13716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7pPr>
      <a:lvl8pPr marL="0" marR="0" indent="16002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8pPr>
      <a:lvl9pPr marL="0" marR="0" indent="1828800" algn="r" defTabSz="647700" latinLnBrk="0">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Optim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155" name="User Analysis in the Telecommunication Industry"/>
          <p:cNvSpPr txBox="1">
            <a:spLocks noGrp="1"/>
          </p:cNvSpPr>
          <p:nvPr>
            <p:ph type="ctrTitle"/>
          </p:nvPr>
        </p:nvSpPr>
        <p:spPr>
          <a:prstGeom prst="rect">
            <a:avLst/>
          </a:prstGeom>
        </p:spPr>
        <p:txBody>
          <a:bodyPr>
            <a:normAutofit fontScale="90000"/>
          </a:bodyPr>
          <a:lstStyle>
            <a:lvl1pPr defTabSz="602361">
              <a:tabLst>
                <a:tab pos="1943100" algn="l"/>
              </a:tabLst>
              <a:defRPr sz="12276">
                <a:solidFill>
                  <a:srgbClr val="000000"/>
                </a:solidFill>
                <a:effectLst>
                  <a:outerShdw blurRad="23622" dist="23622" dir="2700000" rotWithShape="0">
                    <a:srgbClr val="FFFFFF">
                      <a:alpha val="50000"/>
                    </a:srgbClr>
                  </a:outerShdw>
                </a:effectLst>
              </a:defRPr>
            </a:lvl1pPr>
          </a:lstStyle>
          <a:p>
            <a:r>
              <a:t>User Analysis in the Telecommunication Industry</a:t>
            </a:r>
          </a:p>
        </p:txBody>
      </p:sp>
      <p:sp>
        <p:nvSpPr>
          <p:cNvPr id="156" name="Presented by Isha Rawat"/>
          <p:cNvSpPr txBox="1">
            <a:spLocks noGrp="1"/>
          </p:cNvSpPr>
          <p:nvPr>
            <p:ph type="subTitle" sz="quarter" idx="1"/>
          </p:nvPr>
        </p:nvSpPr>
        <p:spPr>
          <a:prstGeom prst="rect">
            <a:avLst/>
          </a:prstGeom>
        </p:spPr>
        <p:txBody>
          <a:bodyPr anchor="b"/>
          <a:lstStyle>
            <a:lvl1pPr>
              <a:defRPr sz="7700" u="sng">
                <a:solidFill>
                  <a:srgbClr val="000000"/>
                </a:solidFill>
              </a:defRPr>
            </a:lvl1pPr>
          </a:lstStyle>
          <a:p>
            <a:r>
              <a:t>Presented by Isha Rawat</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After practicing multiple PCA(n_components= range 2-30) Clusters are not well-separated.…"/>
          <p:cNvSpPr txBox="1">
            <a:spLocks noGrp="1"/>
          </p:cNvSpPr>
          <p:nvPr>
            <p:ph type="title"/>
          </p:nvPr>
        </p:nvSpPr>
        <p:spPr>
          <a:xfrm>
            <a:off x="3079435" y="2566973"/>
            <a:ext cx="19202401" cy="9310194"/>
          </a:xfrm>
          <a:prstGeom prst="rect">
            <a:avLst/>
          </a:prstGeom>
        </p:spPr>
        <p:txBody>
          <a:bodyPr/>
          <a:lstStyle/>
          <a:p>
            <a:pPr marL="740155" indent="-740155" algn="l" defTabSz="362711">
              <a:buSzPct val="95000"/>
              <a:buChar char="•"/>
              <a:tabLst>
                <a:tab pos="1168400" algn="l"/>
              </a:tabLst>
              <a:defRPr sz="5488">
                <a:solidFill>
                  <a:srgbClr val="000000"/>
                </a:solidFill>
                <a:effectLst>
                  <a:outerShdw blurRad="14224" dist="14224" dir="2700000" rotWithShape="0">
                    <a:srgbClr val="FFFFFF">
                      <a:alpha val="50000"/>
                    </a:srgbClr>
                  </a:outerShdw>
                </a:effectLst>
              </a:defRPr>
            </a:pPr>
            <a:r>
              <a:t>After practicing multiple PCA(n_components= range 2-30) Clusters are not well-separated.</a:t>
            </a:r>
          </a:p>
          <a:p>
            <a:pPr marL="740155" indent="-740155" algn="l" defTabSz="362711">
              <a:buSzPct val="95000"/>
              <a:tabLst>
                <a:tab pos="1168400" algn="l"/>
              </a:tabLst>
              <a:defRPr sz="5488">
                <a:solidFill>
                  <a:srgbClr val="000000"/>
                </a:solidFill>
                <a:effectLst>
                  <a:outerShdw blurRad="14224" dist="14224" dir="2700000" rotWithShape="0">
                    <a:srgbClr val="FFFFFF">
                      <a:alpha val="50000"/>
                    </a:srgbClr>
                  </a:outerShdw>
                </a:effectLst>
              </a:defRPr>
            </a:pPr>
            <a:r>
              <a:t>Many clusters overlap ,which spreads across almost the entire PCA space.This suggests that higher k value, leading to overfitting or poor cluster definition.</a:t>
            </a:r>
          </a:p>
          <a:p>
            <a:pPr marL="740155" indent="-740155" algn="l" defTabSz="362711">
              <a:buSzPct val="95000"/>
              <a:tabLst>
                <a:tab pos="1168400" algn="l"/>
              </a:tabLst>
              <a:defRPr sz="5488">
                <a:solidFill>
                  <a:srgbClr val="000000"/>
                </a:solidFill>
                <a:effectLst>
                  <a:outerShdw blurRad="14224" dist="14224" dir="2700000" rotWithShape="0">
                    <a:srgbClr val="FFFFFF">
                      <a:alpha val="50000"/>
                    </a:srgbClr>
                  </a:outerShdw>
                </a:effectLst>
              </a:defRPr>
            </a:pPr>
            <a:r>
              <a:t>Clearer separation between clusters.</a:t>
            </a:r>
          </a:p>
          <a:p>
            <a:pPr marL="740155" indent="-740155" algn="l" defTabSz="362711">
              <a:buSzPct val="95000"/>
              <a:tabLst>
                <a:tab pos="1168400" algn="l"/>
              </a:tabLst>
              <a:defRPr sz="5488">
                <a:solidFill>
                  <a:srgbClr val="000000"/>
                </a:solidFill>
                <a:effectLst>
                  <a:outerShdw blurRad="14224" dist="14224" dir="2700000" rotWithShape="0">
                    <a:srgbClr val="FFFFFF">
                      <a:alpha val="50000"/>
                    </a:srgbClr>
                  </a:outerShdw>
                </a:effectLst>
              </a:defRPr>
            </a:pPr>
            <a:r>
              <a:t>Each cluster seems to capture a distinct region in PCA space.</a:t>
            </a:r>
          </a:p>
          <a:p>
            <a:pPr marL="740155" indent="-740155" algn="l" defTabSz="362711">
              <a:buSzPct val="95000"/>
              <a:tabLst>
                <a:tab pos="1168400" algn="l"/>
              </a:tabLst>
              <a:defRPr sz="5488">
                <a:solidFill>
                  <a:srgbClr val="000000"/>
                </a:solidFill>
                <a:effectLst>
                  <a:outerShdw blurRad="14224" dist="14224" dir="2700000" rotWithShape="0">
                    <a:srgbClr val="FFFFFF">
                      <a:alpha val="50000"/>
                    </a:srgbClr>
                  </a:outerShdw>
                </a:effectLst>
              </a:defRPr>
            </a:pPr>
            <a:r>
              <a:t>This implies better-defined groupings and likely more interpretable customer segments.</a:t>
            </a:r>
          </a:p>
          <a:p>
            <a:pPr marL="740155" indent="-740155" algn="l" defTabSz="362711">
              <a:buSzPct val="95000"/>
              <a:tabLst>
                <a:tab pos="1168400" algn="l"/>
              </a:tabLst>
              <a:defRPr sz="5488">
                <a:solidFill>
                  <a:srgbClr val="000000"/>
                </a:solidFill>
                <a:effectLst>
                  <a:outerShdw blurRad="14224" dist="14224" dir="2700000" rotWithShape="0">
                    <a:srgbClr val="FFFFFF">
                      <a:alpha val="50000"/>
                    </a:srgbClr>
                  </a:outerShdw>
                </a:effectLst>
              </a:defRPr>
            </a:pPr>
            <a:r>
              <a:t>Visually, it supports the idea that 3 clusters is a more optimal choice for this data.</a:t>
            </a:r>
          </a:p>
        </p:txBody>
      </p:sp>
      <p:sp>
        <p:nvSpPr>
          <p:cNvPr id="197" name="Why Clustering with k = 3"/>
          <p:cNvSpPr txBox="1"/>
          <p:nvPr/>
        </p:nvSpPr>
        <p:spPr>
          <a:xfrm>
            <a:off x="3359415" y="1071440"/>
            <a:ext cx="19202365" cy="1071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spcBef>
                <a:spcPts val="0"/>
              </a:spcBef>
              <a:tabLst>
                <a:tab pos="2095500" algn="l"/>
              </a:tabLst>
              <a:defRPr sz="6400" u="sng">
                <a:solidFill>
                  <a:srgbClr val="000000"/>
                </a:solidFill>
                <a:effectLst>
                  <a:outerShdw blurRad="25400" dist="25400" dir="2700000" rotWithShape="0">
                    <a:srgbClr val="FFFFFF">
                      <a:alpha val="50000"/>
                    </a:srgbClr>
                  </a:outerShdw>
                </a:effectLst>
              </a:defRPr>
            </a:lvl1pPr>
          </a:lstStyle>
          <a:p>
            <a:r>
              <a:t>Why Clustering with k = 3</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Hierarchical Clustering Dendrogram"/>
          <p:cNvSpPr txBox="1">
            <a:spLocks noGrp="1"/>
          </p:cNvSpPr>
          <p:nvPr>
            <p:ph type="title"/>
          </p:nvPr>
        </p:nvSpPr>
        <p:spPr>
          <a:xfrm>
            <a:off x="2321137" y="468418"/>
            <a:ext cx="19854155" cy="2195935"/>
          </a:xfrm>
          <a:prstGeom prst="rect">
            <a:avLst/>
          </a:prstGeom>
        </p:spPr>
        <p:txBody>
          <a:bodyPr>
            <a:noAutofit/>
          </a:bodyPr>
          <a:lstStyle>
            <a:lvl1pPr>
              <a:defRPr sz="6600" u="sng">
                <a:solidFill>
                  <a:srgbClr val="000000"/>
                </a:solidFill>
              </a:defRPr>
            </a:lvl1pPr>
          </a:lstStyle>
          <a:p>
            <a:r>
              <a:t>Hierarchical Clustering Dendrogram</a:t>
            </a:r>
          </a:p>
        </p:txBody>
      </p:sp>
      <p:pic>
        <p:nvPicPr>
          <p:cNvPr id="200" name="pasted-movie.png" descr="pasted-movie.png"/>
          <p:cNvPicPr>
            <a:picLocks/>
          </p:cNvPicPr>
          <p:nvPr/>
        </p:nvPicPr>
        <p:blipFill>
          <a:blip r:embed="rId2"/>
          <a:stretch>
            <a:fillRect/>
          </a:stretch>
        </p:blipFill>
        <p:spPr>
          <a:xfrm>
            <a:off x="3881794" y="3099873"/>
            <a:ext cx="16624393" cy="9550415"/>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Hierarchical Structure: The tree-like structure shows how clusters are progressively merged based on similarity (Euclidean distance in PCA space). Lower joins (near the bottom) indicate closer samples, while higher joins represent merging of larger, less"/>
          <p:cNvSpPr txBox="1">
            <a:spLocks noGrp="1"/>
          </p:cNvSpPr>
          <p:nvPr>
            <p:ph type="title"/>
          </p:nvPr>
        </p:nvSpPr>
        <p:spPr>
          <a:xfrm>
            <a:off x="3079435" y="2566973"/>
            <a:ext cx="19202401" cy="9310194"/>
          </a:xfrm>
          <a:prstGeom prst="rect">
            <a:avLst/>
          </a:prstGeom>
        </p:spPr>
        <p:txBody>
          <a:bodyPr/>
          <a:lstStyle/>
          <a:p>
            <a:pPr marL="806241" indent="-806241" algn="l" defTabSz="395097">
              <a:buSzPct val="95000"/>
              <a:buChar char="•"/>
              <a:tabLst>
                <a:tab pos="1270000" algn="l"/>
              </a:tabLst>
              <a:defRPr sz="5978">
                <a:solidFill>
                  <a:srgbClr val="000000"/>
                </a:solidFill>
                <a:effectLst>
                  <a:outerShdw blurRad="15494" dist="15494" dir="2700000" rotWithShape="0">
                    <a:srgbClr val="FFFFFF">
                      <a:alpha val="50000"/>
                    </a:srgbClr>
                  </a:outerShdw>
                </a:effectLst>
              </a:defRPr>
            </a:pPr>
            <a:r>
              <a:rPr dirty="0"/>
              <a:t>Hierarchical Structure: The tree-like structure shows how clusters are progressively merged based on similarity (Euclidean distance in PCA space). Lower joins (near the bottom) indicate closer samples, while </a:t>
            </a:r>
            <a:r>
              <a:rPr sz="5978" dirty="0">
                <a:solidFill>
                  <a:srgbClr val="000000"/>
                </a:solidFill>
                <a:effectLst>
                  <a:outerShdw blurRad="15494" dist="15494" dir="2700000" rotWithShape="0">
                    <a:srgbClr val="FFFFFF">
                      <a:alpha val="50000"/>
                    </a:srgbClr>
                  </a:outerShdw>
                </a:effectLst>
              </a:rPr>
              <a:t>higher</a:t>
            </a:r>
            <a:r>
              <a:rPr dirty="0"/>
              <a:t> joins represent merging of larger, less similar groups.</a:t>
            </a:r>
          </a:p>
          <a:p>
            <a:pPr marL="806241" indent="-806241" algn="l" defTabSz="395097">
              <a:buSzPct val="95000"/>
              <a:buFontTx/>
              <a:buChar char="•"/>
              <a:tabLst>
                <a:tab pos="1270000" algn="l"/>
              </a:tabLst>
              <a:defRPr sz="5978">
                <a:solidFill>
                  <a:srgbClr val="000000"/>
                </a:solidFill>
                <a:effectLst>
                  <a:outerShdw blurRad="15494" dist="15494" dir="2700000" rotWithShape="0">
                    <a:srgbClr val="FFFFFF">
                      <a:alpha val="50000"/>
                    </a:srgbClr>
                  </a:outerShdw>
                </a:effectLst>
              </a:defRPr>
            </a:pPr>
            <a:r>
              <a:rPr sz="5978" dirty="0">
                <a:solidFill>
                  <a:srgbClr val="000000"/>
                </a:solidFill>
                <a:effectLst>
                  <a:outerShdw blurRad="15494" dist="15494" dir="2700000" rotWithShape="0">
                    <a:srgbClr val="FFFFFF">
                      <a:alpha val="50000"/>
                    </a:srgbClr>
                  </a:outerShdw>
                </a:effectLst>
              </a:rPr>
              <a:t>Cluster Compactness : The bottom parts of the tree are denser, meaning many samples are closely related. The larger vertical distances in upper levels indicate some well-separated high-level groupings.</a:t>
            </a:r>
          </a:p>
        </p:txBody>
      </p:sp>
      <p:sp>
        <p:nvSpPr>
          <p:cNvPr id="203" name="Euclidean Distance"/>
          <p:cNvSpPr txBox="1"/>
          <p:nvPr/>
        </p:nvSpPr>
        <p:spPr>
          <a:xfrm>
            <a:off x="3359415" y="1071440"/>
            <a:ext cx="19202365" cy="1071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spcBef>
                <a:spcPts val="0"/>
              </a:spcBef>
              <a:tabLst>
                <a:tab pos="2095500" algn="l"/>
              </a:tabLst>
              <a:defRPr sz="6400" u="sng">
                <a:solidFill>
                  <a:srgbClr val="000000"/>
                </a:solidFill>
                <a:effectLst>
                  <a:outerShdw blurRad="25400" dist="25400" dir="2700000" rotWithShape="0">
                    <a:srgbClr val="FFFFFF">
                      <a:alpha val="50000"/>
                    </a:srgbClr>
                  </a:outerShdw>
                </a:effectLst>
              </a:defRPr>
            </a:lvl1pPr>
          </a:lstStyle>
          <a:p>
            <a:r>
              <a:t>Euclidean Distance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Cluster-Based Segment Insights"/>
          <p:cNvSpPr txBox="1"/>
          <p:nvPr/>
        </p:nvSpPr>
        <p:spPr>
          <a:xfrm>
            <a:off x="3273341" y="801506"/>
            <a:ext cx="18288001" cy="2460988"/>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ctr">
              <a:spcBef>
                <a:spcPts val="0"/>
              </a:spcBef>
              <a:tabLst>
                <a:tab pos="2095500" algn="l"/>
              </a:tabLst>
              <a:defRPr sz="9400">
                <a:solidFill>
                  <a:srgbClr val="000000"/>
                </a:solidFill>
                <a:effectLst>
                  <a:outerShdw blurRad="25400" dist="25400" dir="2700000" rotWithShape="0">
                    <a:srgbClr val="FFFFFF">
                      <a:alpha val="50000"/>
                    </a:srgbClr>
                  </a:outerShdw>
                </a:effectLst>
              </a:defRPr>
            </a:lvl1pPr>
          </a:lstStyle>
          <a:p>
            <a:r>
              <a:t>Cluster-Based Segment Insights</a:t>
            </a:r>
          </a:p>
        </p:txBody>
      </p:sp>
      <p:sp>
        <p:nvSpPr>
          <p:cNvPr id="206" name="Heavy users:…"/>
          <p:cNvSpPr txBox="1"/>
          <p:nvPr/>
        </p:nvSpPr>
        <p:spPr>
          <a:xfrm>
            <a:off x="3326770" y="3854450"/>
            <a:ext cx="8877301" cy="821690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ctr">
              <a:spcBef>
                <a:spcPts val="0"/>
              </a:spcBef>
              <a:defRPr sz="4200" b="1" u="sng">
                <a:solidFill>
                  <a:srgbClr val="000000"/>
                </a:solidFill>
              </a:defRPr>
            </a:pPr>
            <a:r>
              <a:t>Heavy users:</a:t>
            </a:r>
          </a:p>
          <a:p>
            <a:pPr algn="ctr">
              <a:spcBef>
                <a:spcPts val="0"/>
              </a:spcBef>
              <a:defRPr sz="4200" u="sng">
                <a:solidFill>
                  <a:srgbClr val="000000"/>
                </a:solidFill>
              </a:defRPr>
            </a:pPr>
            <a:r>
              <a:t>Behavioral Traits:</a:t>
            </a:r>
          </a:p>
          <a:p>
            <a:pPr marL="590549" indent="-590549">
              <a:spcBef>
                <a:spcPts val="1700"/>
              </a:spcBef>
              <a:buSzPct val="95000"/>
              <a:buChar char="•"/>
              <a:defRPr sz="4200">
                <a:solidFill>
                  <a:srgbClr val="000000"/>
                </a:solidFill>
              </a:defRPr>
            </a:pPr>
            <a:r>
              <a:t>Consume large amounts of data.</a:t>
            </a:r>
          </a:p>
          <a:p>
            <a:pPr marL="590549" indent="-590549">
              <a:spcBef>
                <a:spcPts val="1700"/>
              </a:spcBef>
              <a:buSzPct val="95000"/>
              <a:buChar char="•"/>
              <a:defRPr sz="4200">
                <a:solidFill>
                  <a:srgbClr val="000000"/>
                </a:solidFill>
              </a:defRPr>
            </a:pPr>
            <a:r>
              <a:t>Frequently use high-bandwidth apps like </a:t>
            </a:r>
            <a:r>
              <a:rPr b="1"/>
              <a:t>YouTube</a:t>
            </a:r>
            <a:r>
              <a:t>, </a:t>
            </a:r>
            <a:r>
              <a:rPr b="1"/>
              <a:t>Netflix</a:t>
            </a:r>
            <a:r>
              <a:t>, or </a:t>
            </a:r>
            <a:r>
              <a:rPr b="1"/>
              <a:t>Social Media.</a:t>
            </a:r>
          </a:p>
          <a:p>
            <a:pPr marL="590549" indent="-590549">
              <a:spcBef>
                <a:spcPts val="1700"/>
              </a:spcBef>
              <a:buSzPct val="95000"/>
              <a:buChar char="•"/>
              <a:defRPr sz="4200">
                <a:solidFill>
                  <a:srgbClr val="000000"/>
                </a:solidFill>
              </a:defRPr>
            </a:pPr>
            <a:r>
              <a:t>Likely use </a:t>
            </a:r>
            <a:r>
              <a:rPr b="1"/>
              <a:t>higher-end handsets</a:t>
            </a:r>
            <a:r>
              <a:t>.</a:t>
            </a:r>
            <a:endParaRPr b="1"/>
          </a:p>
          <a:p>
            <a:pPr marL="590549" indent="-590549">
              <a:spcBef>
                <a:spcPts val="1700"/>
              </a:spcBef>
              <a:buSzPct val="95000"/>
              <a:buChar char="•"/>
              <a:defRPr sz="4200">
                <a:solidFill>
                  <a:srgbClr val="000000"/>
                </a:solidFill>
              </a:defRPr>
            </a:pPr>
            <a:r>
              <a:t>Often engage in long or multiple sessions daily.</a:t>
            </a:r>
          </a:p>
        </p:txBody>
      </p:sp>
      <p:sp>
        <p:nvSpPr>
          <p:cNvPr id="207" name="Light users:…"/>
          <p:cNvSpPr txBox="1"/>
          <p:nvPr/>
        </p:nvSpPr>
        <p:spPr>
          <a:xfrm>
            <a:off x="12607397" y="3848100"/>
            <a:ext cx="8877301" cy="821690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ctr">
              <a:spcBef>
                <a:spcPts val="0"/>
              </a:spcBef>
              <a:defRPr sz="4200" b="1" u="sng">
                <a:solidFill>
                  <a:srgbClr val="000000"/>
                </a:solidFill>
              </a:defRPr>
            </a:pPr>
            <a:r>
              <a:t>Light users:</a:t>
            </a:r>
          </a:p>
          <a:p>
            <a:pPr algn="ctr">
              <a:spcBef>
                <a:spcPts val="0"/>
              </a:spcBef>
              <a:defRPr sz="4200" u="sng">
                <a:solidFill>
                  <a:srgbClr val="000000"/>
                </a:solidFill>
              </a:defRPr>
            </a:pPr>
            <a:r>
              <a:t>Behavioral Traits:</a:t>
            </a:r>
          </a:p>
          <a:p>
            <a:pPr marL="590549" indent="-590549">
              <a:spcBef>
                <a:spcPts val="1700"/>
              </a:spcBef>
              <a:buSzPct val="95000"/>
              <a:buChar char="•"/>
              <a:defRPr sz="4200">
                <a:solidFill>
                  <a:srgbClr val="000000"/>
                </a:solidFill>
              </a:defRPr>
            </a:pPr>
            <a:r>
              <a:t>Use minimal data.</a:t>
            </a:r>
          </a:p>
          <a:p>
            <a:pPr marL="590549" indent="-590549">
              <a:spcBef>
                <a:spcPts val="1700"/>
              </a:spcBef>
              <a:buSzPct val="95000"/>
              <a:buChar char="•"/>
              <a:defRPr sz="4200">
                <a:solidFill>
                  <a:srgbClr val="000000"/>
                </a:solidFill>
              </a:defRPr>
            </a:pPr>
            <a:r>
              <a:t>May use their devices primarily for </a:t>
            </a:r>
            <a:r>
              <a:rPr b="1"/>
              <a:t>calls</a:t>
            </a:r>
            <a:r>
              <a:t>, </a:t>
            </a:r>
            <a:r>
              <a:rPr b="1"/>
              <a:t>SMS</a:t>
            </a:r>
            <a:r>
              <a:t>, or </a:t>
            </a:r>
            <a:r>
              <a:rPr b="1"/>
              <a:t>basic browsing.</a:t>
            </a:r>
          </a:p>
          <a:p>
            <a:pPr marL="590549" indent="-590549">
              <a:spcBef>
                <a:spcPts val="1700"/>
              </a:spcBef>
              <a:buSzPct val="95000"/>
              <a:buChar char="•"/>
              <a:defRPr sz="4200">
                <a:solidFill>
                  <a:srgbClr val="000000"/>
                </a:solidFill>
              </a:defRPr>
            </a:pPr>
            <a:r>
              <a:t>Often own low- to </a:t>
            </a:r>
            <a:r>
              <a:rPr b="1"/>
              <a:t>mid-range handsets</a:t>
            </a:r>
            <a:r>
              <a:t>.</a:t>
            </a:r>
            <a:endParaRPr b="1"/>
          </a:p>
          <a:p>
            <a:pPr marL="590549" indent="-590549">
              <a:spcBef>
                <a:spcPts val="1700"/>
              </a:spcBef>
              <a:buSzPct val="95000"/>
              <a:buChar char="•"/>
              <a:defRPr sz="4200">
                <a:solidFill>
                  <a:srgbClr val="000000"/>
                </a:solidFill>
              </a:defRPr>
            </a:pPr>
            <a:r>
              <a:t>Less active on streaming or social platforms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Cluster-Based Marketing Strategy"/>
          <p:cNvSpPr txBox="1"/>
          <p:nvPr/>
        </p:nvSpPr>
        <p:spPr>
          <a:xfrm>
            <a:off x="3273341" y="801506"/>
            <a:ext cx="18288001" cy="2460988"/>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ctr">
              <a:spcBef>
                <a:spcPts val="0"/>
              </a:spcBef>
              <a:tabLst>
                <a:tab pos="2095500" algn="l"/>
              </a:tabLst>
              <a:defRPr sz="9400">
                <a:effectLst>
                  <a:outerShdw blurRad="25400" dist="25400" dir="2700000" rotWithShape="0">
                    <a:srgbClr val="FFFFFF">
                      <a:alpha val="50000"/>
                    </a:srgbClr>
                  </a:outerShdw>
                </a:effectLst>
              </a:defRPr>
            </a:lvl1pPr>
          </a:lstStyle>
          <a:p>
            <a:r>
              <a:t>Cluster-Based Marketing Strategy</a:t>
            </a:r>
          </a:p>
        </p:txBody>
      </p:sp>
      <p:sp>
        <p:nvSpPr>
          <p:cNvPr id="210" name="Heavy users:…"/>
          <p:cNvSpPr txBox="1"/>
          <p:nvPr/>
        </p:nvSpPr>
        <p:spPr>
          <a:xfrm>
            <a:off x="3326770" y="3854450"/>
            <a:ext cx="8877301" cy="821690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ctr" defTabSz="544068">
              <a:spcBef>
                <a:spcPts val="0"/>
              </a:spcBef>
              <a:defRPr sz="3528" b="1" u="sng">
                <a:solidFill>
                  <a:srgbClr val="000000"/>
                </a:solidFill>
              </a:defRPr>
            </a:pPr>
            <a:r>
              <a:t>Heavy users:</a:t>
            </a:r>
          </a:p>
          <a:p>
            <a:pPr marL="496061" indent="-496061" defTabSz="544068">
              <a:spcBef>
                <a:spcPts val="1400"/>
              </a:spcBef>
              <a:buSzPct val="95000"/>
              <a:buChar char="•"/>
              <a:defRPr sz="3528">
                <a:solidFill>
                  <a:srgbClr val="000000"/>
                </a:solidFill>
              </a:defRPr>
            </a:pPr>
            <a:r>
              <a:rPr b="1"/>
              <a:t>Offer Unlimited or High-Cap Data Plans</a:t>
            </a:r>
            <a:r>
              <a:t> as these users more likely to pay for plans that don’t restrict their usage. Like, Unlimited streaming packages,Weekend/night data boosts.</a:t>
            </a:r>
          </a:p>
          <a:p>
            <a:pPr marL="496061" indent="-496061" defTabSz="544068">
              <a:spcBef>
                <a:spcPts val="1400"/>
              </a:spcBef>
              <a:buSzPct val="95000"/>
              <a:buChar char="•"/>
              <a:defRPr sz="3528">
                <a:solidFill>
                  <a:srgbClr val="000000"/>
                </a:solidFill>
              </a:defRPr>
            </a:pPr>
            <a:r>
              <a:t>Free YouTube access at certain times.</a:t>
            </a:r>
          </a:p>
          <a:p>
            <a:pPr marL="496061" indent="-496061" defTabSz="544068">
              <a:spcBef>
                <a:spcPts val="1400"/>
              </a:spcBef>
              <a:buSzPct val="95000"/>
              <a:buChar char="•"/>
              <a:defRPr sz="3528">
                <a:solidFill>
                  <a:srgbClr val="000000"/>
                </a:solidFill>
              </a:defRPr>
            </a:pPr>
            <a:r>
              <a:t>Partnered video platform subscriptions.</a:t>
            </a:r>
          </a:p>
          <a:p>
            <a:pPr marL="496061" indent="-496061" defTabSz="544068">
              <a:spcBef>
                <a:spcPts val="1400"/>
              </a:spcBef>
              <a:buSzPct val="95000"/>
              <a:buChar char="•"/>
              <a:defRPr sz="3528">
                <a:solidFill>
                  <a:srgbClr val="000000"/>
                </a:solidFill>
              </a:defRPr>
            </a:pPr>
            <a:r>
              <a:rPr b="1"/>
              <a:t>Loyalty/Retention Benefits</a:t>
            </a:r>
            <a:r>
              <a:t> like,Reward heavy users with early access to new features or loyalty perks</a:t>
            </a:r>
            <a:endParaRPr b="1"/>
          </a:p>
          <a:p>
            <a:pPr marL="496061" indent="-496061" defTabSz="544068">
              <a:spcBef>
                <a:spcPts val="1400"/>
              </a:spcBef>
              <a:buSzPct val="95000"/>
              <a:buChar char="•"/>
              <a:defRPr sz="3528">
                <a:solidFill>
                  <a:srgbClr val="000000"/>
                </a:solidFill>
              </a:defRPr>
            </a:pPr>
            <a:r>
              <a:t>Consider bundling content (e.g., YouTube Premium, Netflix) into plans.</a:t>
            </a:r>
          </a:p>
        </p:txBody>
      </p:sp>
      <p:sp>
        <p:nvSpPr>
          <p:cNvPr id="211" name="Light users:…"/>
          <p:cNvSpPr txBox="1"/>
          <p:nvPr/>
        </p:nvSpPr>
        <p:spPr>
          <a:xfrm>
            <a:off x="12607397" y="3848100"/>
            <a:ext cx="8877301" cy="821690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ctr" defTabSz="511683">
              <a:spcBef>
                <a:spcPts val="0"/>
              </a:spcBef>
              <a:defRPr sz="3318" b="1" u="sng">
                <a:solidFill>
                  <a:srgbClr val="000000"/>
                </a:solidFill>
              </a:defRPr>
            </a:pPr>
            <a:r>
              <a:t>Light users:</a:t>
            </a:r>
          </a:p>
          <a:p>
            <a:pPr marL="466534" indent="-466534" defTabSz="511683">
              <a:spcBef>
                <a:spcPts val="1300"/>
              </a:spcBef>
              <a:buSzPct val="95000"/>
              <a:buChar char="•"/>
              <a:defRPr sz="3318">
                <a:solidFill>
                  <a:srgbClr val="000000"/>
                </a:solidFill>
              </a:defRPr>
            </a:pPr>
            <a:r>
              <a:rPr b="1"/>
              <a:t>Promote Entry-Level or Budget Plans</a:t>
            </a:r>
            <a:r>
              <a:t>, like Limited data + talktime combo, Flexible top-up plans (pay-as-you-go).</a:t>
            </a:r>
          </a:p>
          <a:p>
            <a:pPr marL="466534" indent="-466534" defTabSz="511683">
              <a:spcBef>
                <a:spcPts val="1300"/>
              </a:spcBef>
              <a:buSzPct val="95000"/>
              <a:buChar char="•"/>
              <a:defRPr sz="3318">
                <a:solidFill>
                  <a:srgbClr val="000000"/>
                </a:solidFill>
              </a:defRPr>
            </a:pPr>
            <a:r>
              <a:rPr b="1"/>
              <a:t>Encourage Device Upgrades: </a:t>
            </a:r>
            <a:r>
              <a:t>by</a:t>
            </a:r>
            <a:r>
              <a:rPr b="1"/>
              <a:t> </a:t>
            </a:r>
            <a:r>
              <a:t>Offering discounted smartphones or routers to increase engagement.</a:t>
            </a:r>
          </a:p>
          <a:p>
            <a:pPr marL="466534" indent="-466534" defTabSz="511683">
              <a:spcBef>
                <a:spcPts val="1300"/>
              </a:spcBef>
              <a:buSzPct val="95000"/>
              <a:buChar char="•"/>
              <a:defRPr sz="3318">
                <a:solidFill>
                  <a:srgbClr val="000000"/>
                </a:solidFill>
              </a:defRPr>
            </a:pPr>
            <a:r>
              <a:t>Educate users on how newer devices can unlock better performance or app usage</a:t>
            </a:r>
            <a:endParaRPr b="1"/>
          </a:p>
          <a:p>
            <a:pPr marL="466534" indent="-466534" defTabSz="511683">
              <a:spcBef>
                <a:spcPts val="1300"/>
              </a:spcBef>
              <a:buSzPct val="95000"/>
              <a:buChar char="•"/>
              <a:defRPr sz="3318">
                <a:solidFill>
                  <a:srgbClr val="000000"/>
                </a:solidFill>
              </a:defRPr>
            </a:pPr>
            <a:r>
              <a:t>Introduce small, trial app packages (e.g., 500MB for YouTube) to drive gradual data use.</a:t>
            </a:r>
          </a:p>
          <a:p>
            <a:pPr marL="466534" indent="-466534" defTabSz="511683">
              <a:spcBef>
                <a:spcPts val="1300"/>
              </a:spcBef>
              <a:buSzPct val="95000"/>
              <a:buChar char="•"/>
              <a:defRPr sz="3318">
                <a:solidFill>
                  <a:srgbClr val="000000"/>
                </a:solidFill>
              </a:defRPr>
            </a:pPr>
            <a:r>
              <a:t>Offer device insurance or basic tech support as add-ons.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Thank You."/>
          <p:cNvSpPr txBox="1">
            <a:spLocks noGrp="1"/>
          </p:cNvSpPr>
          <p:nvPr>
            <p:ph type="title"/>
          </p:nvPr>
        </p:nvSpPr>
        <p:spPr>
          <a:prstGeom prst="rect">
            <a:avLst/>
          </a:prstGeom>
        </p:spPr>
        <p:txBody>
          <a:bodyPr/>
          <a:lstStyle>
            <a:lvl1pPr>
              <a:defRPr>
                <a:solidFill>
                  <a:srgbClr val="000000"/>
                </a:solidFill>
              </a:defRPr>
            </a:lvl1p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Low angle view of modern buildings under a bright sky" descr="Low angle view of modern buildings under a bright sky"/>
          <p:cNvPicPr>
            <a:picLocks noGrp="1"/>
          </p:cNvPicPr>
          <p:nvPr>
            <p:ph type="pic" idx="21"/>
          </p:nvPr>
        </p:nvPicPr>
        <p:blipFill>
          <a:blip r:embed="rId2"/>
          <a:stretch>
            <a:fillRect/>
          </a:stretch>
        </p:blipFill>
        <p:spPr>
          <a:xfrm>
            <a:off x="13970894" y="1320800"/>
            <a:ext cx="8788401" cy="11061700"/>
          </a:xfrm>
          <a:prstGeom prst="rect">
            <a:avLst/>
          </a:prstGeom>
        </p:spPr>
      </p:pic>
      <p:sp>
        <p:nvSpPr>
          <p:cNvPr id="159" name="Problem Statement"/>
          <p:cNvSpPr txBox="1">
            <a:spLocks noGrp="1"/>
          </p:cNvSpPr>
          <p:nvPr>
            <p:ph type="title"/>
          </p:nvPr>
        </p:nvSpPr>
        <p:spPr>
          <a:xfrm>
            <a:off x="2070100" y="2806700"/>
            <a:ext cx="11201400" cy="2304069"/>
          </a:xfrm>
          <a:prstGeom prst="rect">
            <a:avLst/>
          </a:prstGeom>
        </p:spPr>
        <p:txBody>
          <a:bodyPr/>
          <a:lstStyle>
            <a:lvl1pPr>
              <a:defRPr u="sng">
                <a:solidFill>
                  <a:srgbClr val="000000"/>
                </a:solidFill>
              </a:defRPr>
            </a:lvl1pPr>
          </a:lstStyle>
          <a:p>
            <a:r>
              <a:t>Problem Statement</a:t>
            </a:r>
          </a:p>
        </p:txBody>
      </p:sp>
      <p:sp>
        <p:nvSpPr>
          <p:cNvPr id="160" name="Determine whether TellCo is a strategic investment opportunity by uncovering data-backed paths for revenue growth and customer value maximization."/>
          <p:cNvSpPr txBox="1">
            <a:spLocks noGrp="1"/>
          </p:cNvSpPr>
          <p:nvPr>
            <p:ph type="body" sz="quarter" idx="1"/>
          </p:nvPr>
        </p:nvSpPr>
        <p:spPr>
          <a:xfrm>
            <a:off x="2070100" y="6111773"/>
            <a:ext cx="11201400" cy="4927601"/>
          </a:xfrm>
          <a:prstGeom prst="rect">
            <a:avLst/>
          </a:prstGeom>
        </p:spPr>
        <p:txBody>
          <a:bodyPr/>
          <a:lstStyle>
            <a:lvl1pPr defTabSz="608837">
              <a:defRPr sz="5264">
                <a:solidFill>
                  <a:srgbClr val="000000"/>
                </a:solidFill>
                <a:effectLst>
                  <a:outerShdw blurRad="23876" dist="23876" dir="2700000" rotWithShape="0">
                    <a:srgbClr val="FFFFFF">
                      <a:alpha val="50000"/>
                    </a:srgbClr>
                  </a:outerShdw>
                </a:effectLst>
              </a:defRPr>
            </a:lvl1pPr>
          </a:lstStyle>
          <a:p>
            <a:r>
              <a:t>Determine whether TellCo is a strategic investment opportunity by uncovering data-backed paths for revenue growth and customer value maximization.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Analyze dataset to understand user behavior, network usage, and service patterns.…"/>
          <p:cNvSpPr txBox="1">
            <a:spLocks noGrp="1"/>
          </p:cNvSpPr>
          <p:nvPr>
            <p:ph type="title"/>
          </p:nvPr>
        </p:nvSpPr>
        <p:spPr>
          <a:xfrm>
            <a:off x="3340100" y="3650824"/>
            <a:ext cx="19202400" cy="9073947"/>
          </a:xfrm>
          <a:prstGeom prst="rect">
            <a:avLst/>
          </a:prstGeom>
        </p:spPr>
        <p:txBody>
          <a:bodyPr/>
          <a:lstStyle/>
          <a:p>
            <a:pPr algn="l" defTabSz="518159">
              <a:tabLst>
                <a:tab pos="1676400" algn="l"/>
              </a:tabLst>
              <a:defRPr sz="7520">
                <a:solidFill>
                  <a:srgbClr val="000000"/>
                </a:solidFill>
                <a:effectLst>
                  <a:outerShdw blurRad="20320" dist="20320" dir="2700000" rotWithShape="0">
                    <a:srgbClr val="FFFFFF">
                      <a:alpha val="50000"/>
                    </a:srgbClr>
                  </a:outerShdw>
                </a:effectLst>
              </a:defRPr>
            </a:pPr>
            <a:r>
              <a:t>•Analyze dataset to understand user behavior, network usage, and service patterns.</a:t>
            </a:r>
          </a:p>
          <a:p>
            <a:pPr algn="l" defTabSz="518159">
              <a:tabLst>
                <a:tab pos="1676400" algn="l"/>
              </a:tabLst>
              <a:defRPr sz="7520">
                <a:solidFill>
                  <a:srgbClr val="000000"/>
                </a:solidFill>
                <a:effectLst>
                  <a:outerShdw blurRad="20320" dist="20320" dir="2700000" rotWithShape="0">
                    <a:srgbClr val="FFFFFF">
                      <a:alpha val="50000"/>
                    </a:srgbClr>
                  </a:outerShdw>
                </a:effectLst>
              </a:defRPr>
            </a:pPr>
            <a:r>
              <a:t>•Identify high-potential customer segments and usage trends that could drive profitability.</a:t>
            </a:r>
          </a:p>
          <a:p>
            <a:pPr algn="l" defTabSz="518159">
              <a:tabLst>
                <a:tab pos="1676400" algn="l"/>
              </a:tabLst>
              <a:defRPr sz="7520">
                <a:solidFill>
                  <a:srgbClr val="000000"/>
                </a:solidFill>
                <a:effectLst>
                  <a:outerShdw blurRad="20320" dist="20320" dir="2700000" rotWithShape="0">
                    <a:srgbClr val="FFFFFF">
                      <a:alpha val="50000"/>
                    </a:srgbClr>
                  </a:outerShdw>
                </a:effectLst>
              </a:defRPr>
            </a:pPr>
            <a:r>
              <a:t>•Deliver a dashboard and report with actionable insights to guide the acquisition decision.</a:t>
            </a:r>
            <a:endParaRPr sz="960"/>
          </a:p>
          <a:p>
            <a:pPr algn="l" defTabSz="518159">
              <a:tabLst>
                <a:tab pos="1676400" algn="l"/>
              </a:tabLst>
              <a:defRPr sz="7520">
                <a:solidFill>
                  <a:srgbClr val="000000"/>
                </a:solidFill>
                <a:effectLst>
                  <a:outerShdw blurRad="20320" dist="20320" dir="2700000" rotWithShape="0">
                    <a:srgbClr val="FFFFFF">
                      <a:alpha val="50000"/>
                    </a:srgbClr>
                  </a:outerShdw>
                </a:effectLst>
              </a:defRPr>
            </a:pPr>
            <a:endParaRPr sz="960"/>
          </a:p>
          <a:p>
            <a:pPr algn="l" defTabSz="518159">
              <a:tabLst>
                <a:tab pos="1676400" algn="l"/>
              </a:tabLst>
              <a:defRPr sz="7520">
                <a:solidFill>
                  <a:srgbClr val="000000"/>
                </a:solidFill>
                <a:effectLst>
                  <a:outerShdw blurRad="20320" dist="20320" dir="2700000" rotWithShape="0">
                    <a:srgbClr val="FFFFFF">
                      <a:alpha val="50000"/>
                    </a:srgbClr>
                  </a:outerShdw>
                </a:effectLst>
              </a:defRPr>
            </a:pPr>
            <a:endParaRPr sz="960"/>
          </a:p>
          <a:p>
            <a:pPr algn="l" defTabSz="365760">
              <a:tabLst/>
              <a:defRPr sz="3413">
                <a:solidFill>
                  <a:srgbClr val="000000"/>
                </a:solidFill>
                <a:effectLst/>
              </a:defRPr>
            </a:pPr>
            <a:endParaRPr sz="960"/>
          </a:p>
        </p:txBody>
      </p:sp>
      <p:sp>
        <p:nvSpPr>
          <p:cNvPr id="163" name="Objectives"/>
          <p:cNvSpPr txBox="1"/>
          <p:nvPr/>
        </p:nvSpPr>
        <p:spPr>
          <a:xfrm>
            <a:off x="2913557" y="1352642"/>
            <a:ext cx="19202401" cy="20771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ctr">
              <a:spcBef>
                <a:spcPts val="0"/>
              </a:spcBef>
              <a:tabLst>
                <a:tab pos="2095500" algn="l"/>
              </a:tabLst>
              <a:defRPr sz="9400" u="sng">
                <a:solidFill>
                  <a:srgbClr val="000000"/>
                </a:solidFill>
                <a:effectLst>
                  <a:outerShdw blurRad="25400" dist="25400" dir="2700000" rotWithShape="0">
                    <a:srgbClr val="FFFFFF">
                      <a:alpha val="50000"/>
                    </a:srgbClr>
                  </a:outerShdw>
                </a:effectLst>
              </a:defRPr>
            </a:lvl1pPr>
          </a:lstStyle>
          <a:p>
            <a:r>
              <a:t>Objectives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Objective: Identify user behavior patterns through clustering…"/>
          <p:cNvSpPr txBox="1">
            <a:spLocks noGrp="1"/>
          </p:cNvSpPr>
          <p:nvPr>
            <p:ph type="title"/>
          </p:nvPr>
        </p:nvSpPr>
        <p:spPr>
          <a:xfrm>
            <a:off x="3577067" y="4448175"/>
            <a:ext cx="19202401" cy="5893134"/>
          </a:xfrm>
          <a:prstGeom prst="rect">
            <a:avLst/>
          </a:prstGeom>
        </p:spPr>
        <p:txBody>
          <a:bodyPr>
            <a:normAutofit fontScale="90000"/>
          </a:bodyPr>
          <a:lstStyle/>
          <a:p>
            <a:pPr algn="l" defTabSz="557022">
              <a:tabLst>
                <a:tab pos="1803400" algn="l"/>
              </a:tabLst>
              <a:defRPr sz="8084">
                <a:solidFill>
                  <a:srgbClr val="000000"/>
                </a:solidFill>
                <a:effectLst>
                  <a:outerShdw blurRad="21844" dist="21844" dir="2700000" rotWithShape="0">
                    <a:srgbClr val="FFFFFF">
                      <a:alpha val="50000"/>
                    </a:srgbClr>
                  </a:outerShdw>
                </a:effectLst>
              </a:defRPr>
            </a:pPr>
            <a:r>
              <a:rPr b="1"/>
              <a:t>Objective</a:t>
            </a:r>
            <a:r>
              <a:t>: Identify user behavior patterns through clustering</a:t>
            </a:r>
          </a:p>
          <a:p>
            <a:pPr algn="l" defTabSz="557022">
              <a:tabLst>
                <a:tab pos="1803400" algn="l"/>
              </a:tabLst>
              <a:defRPr sz="8084">
                <a:solidFill>
                  <a:srgbClr val="000000"/>
                </a:solidFill>
                <a:effectLst>
                  <a:outerShdw blurRad="21844" dist="21844" dir="2700000" rotWithShape="0">
                    <a:srgbClr val="FFFFFF">
                      <a:alpha val="50000"/>
                    </a:srgbClr>
                  </a:outerShdw>
                </a:effectLst>
              </a:defRPr>
            </a:pPr>
            <a:r>
              <a:rPr b="1"/>
              <a:t>Dataset</a:t>
            </a:r>
            <a:r>
              <a:t>: telcom_data.csv</a:t>
            </a:r>
          </a:p>
          <a:p>
            <a:pPr algn="l" defTabSz="557022">
              <a:tabLst>
                <a:tab pos="1803400" algn="l"/>
              </a:tabLst>
              <a:defRPr sz="8084">
                <a:solidFill>
                  <a:srgbClr val="000000"/>
                </a:solidFill>
                <a:effectLst>
                  <a:outerShdw blurRad="21844" dist="21844" dir="2700000" rotWithShape="0">
                    <a:srgbClr val="FFFFFF">
                      <a:alpha val="50000"/>
                    </a:srgbClr>
                  </a:outerShdw>
                </a:effectLst>
              </a:defRPr>
            </a:pPr>
            <a:r>
              <a:rPr b="1"/>
              <a:t>Techniques</a:t>
            </a:r>
            <a:r>
              <a:t>: Standardization, PCA, KMeans</a:t>
            </a:r>
          </a:p>
        </p:txBody>
      </p:sp>
      <p:sp>
        <p:nvSpPr>
          <p:cNvPr id="166" name="Project Overview"/>
          <p:cNvSpPr txBox="1"/>
          <p:nvPr/>
        </p:nvSpPr>
        <p:spPr>
          <a:xfrm>
            <a:off x="3333959" y="1840041"/>
            <a:ext cx="19199048" cy="150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defRPr sz="9400" u="sng">
                <a:solidFill>
                  <a:srgbClr val="000000"/>
                </a:solidFill>
              </a:defRPr>
            </a:lvl1pPr>
          </a:lstStyle>
          <a:p>
            <a:r>
              <a:t>Project Overview</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Observations &amp; Business Implications"/>
          <p:cNvSpPr txBox="1">
            <a:spLocks noGrp="1"/>
          </p:cNvSpPr>
          <p:nvPr>
            <p:ph type="ctrTitle"/>
          </p:nvPr>
        </p:nvSpPr>
        <p:spPr>
          <a:xfrm>
            <a:off x="3340100" y="1981199"/>
            <a:ext cx="19202400" cy="1376822"/>
          </a:xfrm>
          <a:prstGeom prst="rect">
            <a:avLst/>
          </a:prstGeom>
        </p:spPr>
        <p:txBody>
          <a:bodyPr/>
          <a:lstStyle>
            <a:lvl1pPr defTabSz="408051">
              <a:tabLst>
                <a:tab pos="1320800" algn="l"/>
              </a:tabLst>
              <a:defRPr sz="8316" u="sng">
                <a:solidFill>
                  <a:srgbClr val="000000"/>
                </a:solidFill>
                <a:effectLst>
                  <a:outerShdw blurRad="16002" dist="16002" dir="2700000" rotWithShape="0">
                    <a:srgbClr val="FFFFFF">
                      <a:alpha val="50000"/>
                    </a:srgbClr>
                  </a:outerShdw>
                </a:effectLst>
              </a:defRPr>
            </a:lvl1pPr>
          </a:lstStyle>
          <a:p>
            <a:r>
              <a:t>Observations &amp; Business Implications</a:t>
            </a:r>
          </a:p>
        </p:txBody>
      </p:sp>
      <p:sp>
        <p:nvSpPr>
          <p:cNvPr id="178" name="Apple is the dominant brand among customers with high handset usage spread across multiple models.…"/>
          <p:cNvSpPr txBox="1">
            <a:spLocks noGrp="1"/>
          </p:cNvSpPr>
          <p:nvPr>
            <p:ph type="subTitle" idx="1"/>
          </p:nvPr>
        </p:nvSpPr>
        <p:spPr>
          <a:xfrm>
            <a:off x="3340100" y="4092824"/>
            <a:ext cx="19202400" cy="7076308"/>
          </a:xfrm>
          <a:prstGeom prst="rect">
            <a:avLst/>
          </a:prstGeom>
        </p:spPr>
        <p:txBody>
          <a:bodyPr/>
          <a:lstStyle/>
          <a:p>
            <a:pPr marL="799210" indent="-799210" algn="l" defTabSz="634745">
              <a:buSzPct val="95000"/>
              <a:buChar char="•"/>
              <a:defRPr sz="5684">
                <a:solidFill>
                  <a:srgbClr val="000000"/>
                </a:solidFill>
                <a:effectLst>
                  <a:outerShdw blurRad="24892" dist="24892" dir="2700000" rotWithShape="0">
                    <a:srgbClr val="FFFFFF">
                      <a:alpha val="50000"/>
                    </a:srgbClr>
                  </a:outerShdw>
                </a:effectLst>
              </a:defRPr>
            </a:pPr>
            <a:r>
              <a:rPr b="1"/>
              <a:t>Apple is the dominant brand</a:t>
            </a:r>
            <a:r>
              <a:t> among customers with high handset usage spread across multiple models.</a:t>
            </a:r>
          </a:p>
          <a:p>
            <a:pPr marL="799210" indent="-799210" algn="l" defTabSz="634745">
              <a:buSzPct val="95000"/>
              <a:buChar char="•"/>
              <a:defRPr sz="5684">
                <a:solidFill>
                  <a:srgbClr val="000000"/>
                </a:solidFill>
                <a:effectLst>
                  <a:outerShdw blurRad="24892" dist="24892" dir="2700000" rotWithShape="0">
                    <a:srgbClr val="FFFFFF">
                      <a:alpha val="50000"/>
                    </a:srgbClr>
                  </a:outerShdw>
                </a:effectLst>
              </a:defRPr>
            </a:pPr>
            <a:r>
              <a:rPr b="1"/>
              <a:t>Huawei’s top device (B528S-23A)</a:t>
            </a:r>
            <a:r>
              <a:t> may indicate significant use of mobile routers or home internet hubs, not smartphones.</a:t>
            </a:r>
          </a:p>
          <a:p>
            <a:pPr marL="799210" indent="-799210" algn="l" defTabSz="634745">
              <a:buSzPct val="95000"/>
              <a:buChar char="•"/>
              <a:defRPr sz="5684">
                <a:solidFill>
                  <a:srgbClr val="000000"/>
                </a:solidFill>
                <a:effectLst>
                  <a:outerShdw blurRad="24892" dist="24892" dir="2700000" rotWithShape="0">
                    <a:srgbClr val="FFFFFF">
                      <a:alpha val="50000"/>
                    </a:srgbClr>
                  </a:outerShdw>
                </a:effectLst>
              </a:defRPr>
            </a:pPr>
            <a:r>
              <a:rPr b="1"/>
              <a:t>Samsung’s presence is broad but less concentrated</a:t>
            </a:r>
            <a:r>
              <a:t>, with no standout model usage as high as Apple’s or Huawei's top device.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 name="Low angle view of modern buildings under a bright sky" descr="Low angle view of modern buildings under a bright sky"/>
          <p:cNvPicPr>
            <a:picLocks noGrp="1"/>
          </p:cNvPicPr>
          <p:nvPr>
            <p:ph type="pic" idx="21"/>
          </p:nvPr>
        </p:nvPicPr>
        <p:blipFill>
          <a:blip r:embed="rId2"/>
          <a:stretch>
            <a:fillRect/>
          </a:stretch>
        </p:blipFill>
        <p:spPr>
          <a:xfrm>
            <a:off x="13490192" y="1320800"/>
            <a:ext cx="9748016" cy="11074401"/>
          </a:xfrm>
          <a:prstGeom prst="rect">
            <a:avLst/>
          </a:prstGeom>
        </p:spPr>
      </p:pic>
      <p:sp>
        <p:nvSpPr>
          <p:cNvPr id="181" name="Correlation Matrix of Application Data Usage"/>
          <p:cNvSpPr txBox="1">
            <a:spLocks noGrp="1"/>
          </p:cNvSpPr>
          <p:nvPr>
            <p:ph type="title"/>
          </p:nvPr>
        </p:nvSpPr>
        <p:spPr>
          <a:xfrm>
            <a:off x="2070100" y="1363695"/>
            <a:ext cx="11201400" cy="2543629"/>
          </a:xfrm>
          <a:prstGeom prst="rect">
            <a:avLst/>
          </a:prstGeom>
        </p:spPr>
        <p:txBody>
          <a:bodyPr/>
          <a:lstStyle>
            <a:lvl1pPr>
              <a:defRPr sz="7200">
                <a:solidFill>
                  <a:srgbClr val="000000"/>
                </a:solidFill>
              </a:defRPr>
            </a:lvl1pPr>
          </a:lstStyle>
          <a:p>
            <a:r>
              <a:t>Correlation Matrix of Application Data Usage</a:t>
            </a:r>
          </a:p>
        </p:txBody>
      </p:sp>
      <p:sp>
        <p:nvSpPr>
          <p:cNvPr id="182" name="Very Low Correlation Across All Categories…"/>
          <p:cNvSpPr txBox="1">
            <a:spLocks noGrp="1"/>
          </p:cNvSpPr>
          <p:nvPr>
            <p:ph type="body" sz="half" idx="1"/>
          </p:nvPr>
        </p:nvSpPr>
        <p:spPr>
          <a:xfrm>
            <a:off x="2070100" y="4251204"/>
            <a:ext cx="11201400" cy="8067796"/>
          </a:xfrm>
          <a:prstGeom prst="rect">
            <a:avLst/>
          </a:prstGeom>
        </p:spPr>
        <p:txBody>
          <a:bodyPr/>
          <a:lstStyle/>
          <a:p>
            <a:pPr defTabSz="524637">
              <a:defRPr sz="4698" u="sng">
                <a:solidFill>
                  <a:srgbClr val="000000"/>
                </a:solidFill>
                <a:effectLst>
                  <a:outerShdw blurRad="20574" dist="20574" dir="2700000" rotWithShape="0">
                    <a:srgbClr val="FFFFFF">
                      <a:alpha val="50000"/>
                    </a:srgbClr>
                  </a:outerShdw>
                </a:effectLst>
              </a:defRPr>
            </a:pPr>
            <a:r>
              <a:t>Very Low Correlation Across All Categories</a:t>
            </a:r>
          </a:p>
          <a:p>
            <a:pPr defTabSz="524637">
              <a:defRPr sz="4698" u="sng">
                <a:solidFill>
                  <a:srgbClr val="000000"/>
                </a:solidFill>
                <a:effectLst>
                  <a:outerShdw blurRad="20574" dist="20574" dir="2700000" rotWithShape="0">
                    <a:srgbClr val="FFFFFF">
                      <a:alpha val="50000"/>
                    </a:srgbClr>
                  </a:outerShdw>
                </a:effectLst>
              </a:defRPr>
            </a:pPr>
            <a:endParaRPr/>
          </a:p>
          <a:p>
            <a:pPr marL="637793" indent="-637793" algn="l" defTabSz="524637">
              <a:buSzPct val="95000"/>
              <a:buChar char="•"/>
              <a:defRPr sz="4698">
                <a:solidFill>
                  <a:srgbClr val="000000"/>
                </a:solidFill>
                <a:effectLst>
                  <a:outerShdw blurRad="20574" dist="20574" dir="2700000" rotWithShape="0">
                    <a:srgbClr val="FFFFFF">
                      <a:alpha val="50000"/>
                    </a:srgbClr>
                  </a:outerShdw>
                </a:effectLst>
              </a:defRPr>
            </a:pPr>
            <a:r>
              <a:t>Most correlation values are </a:t>
            </a:r>
            <a:r>
              <a:rPr b="1"/>
              <a:t>close to zero</a:t>
            </a:r>
          </a:p>
          <a:p>
            <a:pPr marL="637793" indent="-637793" algn="l" defTabSz="524637">
              <a:buSzPct val="95000"/>
              <a:buChar char="•"/>
              <a:defRPr sz="4698">
                <a:solidFill>
                  <a:srgbClr val="000000"/>
                </a:solidFill>
                <a:effectLst>
                  <a:outerShdw blurRad="20574" dist="20574" dir="2700000" rotWithShape="0">
                    <a:srgbClr val="FFFFFF">
                      <a:alpha val="50000"/>
                    </a:srgbClr>
                  </a:outerShdw>
                </a:effectLst>
              </a:defRPr>
            </a:pPr>
            <a:r>
              <a:t>This suggests that data usage for different applications is nearly independent of each other</a:t>
            </a:r>
          </a:p>
          <a:p>
            <a:pPr marL="637793" indent="-637793" algn="l" defTabSz="524637">
              <a:buSzPct val="95000"/>
              <a:buChar char="•"/>
              <a:defRPr sz="4698">
                <a:solidFill>
                  <a:srgbClr val="000000"/>
                </a:solidFill>
                <a:effectLst>
                  <a:outerShdw blurRad="20574" dist="20574" dir="2700000" rotWithShape="0">
                    <a:srgbClr val="FFFFFF">
                      <a:alpha val="50000"/>
                    </a:srgbClr>
                  </a:outerShdw>
                </a:effectLst>
              </a:defRPr>
            </a:pPr>
            <a:r>
              <a:t>No strong positive or negative correlation exists between any pair of applications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ocial Media Downloads show almost zero correlation with all other types (e.g., -0.002 with Google, -0.0012 with YouTube).…"/>
          <p:cNvSpPr txBox="1">
            <a:spLocks noGrp="1"/>
          </p:cNvSpPr>
          <p:nvPr>
            <p:ph type="title"/>
          </p:nvPr>
        </p:nvSpPr>
        <p:spPr>
          <a:xfrm>
            <a:off x="3079435" y="2566973"/>
            <a:ext cx="19202401" cy="9310194"/>
          </a:xfrm>
          <a:prstGeom prst="rect">
            <a:avLst/>
          </a:prstGeom>
        </p:spPr>
        <p:txBody>
          <a:bodyPr/>
          <a:lstStyle/>
          <a:p>
            <a:pPr marL="726938" indent="-726938" algn="l" defTabSz="356235">
              <a:buSzPct val="95000"/>
              <a:buChar char="•"/>
              <a:tabLst>
                <a:tab pos="1143000" algn="l"/>
              </a:tabLst>
              <a:defRPr sz="5390">
                <a:solidFill>
                  <a:srgbClr val="000000"/>
                </a:solidFill>
                <a:effectLst>
                  <a:outerShdw blurRad="13970" dist="13970" dir="2700000" rotWithShape="0">
                    <a:srgbClr val="FFFFFF">
                      <a:alpha val="50000"/>
                    </a:srgbClr>
                  </a:outerShdw>
                </a:effectLst>
              </a:defRPr>
            </a:pPr>
            <a:r>
              <a:rPr b="1"/>
              <a:t>Social Media Downloads</a:t>
            </a:r>
            <a:r>
              <a:t> show almost zero correlation with all other types (e.g., -0.002 with Google, -0.0012 with YouTube).</a:t>
            </a:r>
          </a:p>
          <a:p>
            <a:pPr marL="726938" indent="-726938" algn="l" defTabSz="356235">
              <a:buSzPct val="95000"/>
              <a:tabLst>
                <a:tab pos="1143000" algn="l"/>
              </a:tabLst>
              <a:defRPr sz="5390">
                <a:solidFill>
                  <a:srgbClr val="000000"/>
                </a:solidFill>
                <a:effectLst>
                  <a:outerShdw blurRad="13970" dist="13970" dir="2700000" rotWithShape="0">
                    <a:srgbClr val="FFFFFF">
                      <a:alpha val="50000"/>
                    </a:srgbClr>
                  </a:outerShdw>
                </a:effectLst>
              </a:defRPr>
            </a:pPr>
            <a:r>
              <a:rPr b="1"/>
              <a:t>YouTube and Netflix DL</a:t>
            </a:r>
            <a:r>
              <a:t>: Correlation = </a:t>
            </a:r>
            <a:r>
              <a:rPr b="1"/>
              <a:t>0.0011</a:t>
            </a:r>
            <a:r>
              <a:t> → Practically no relationship.</a:t>
            </a:r>
          </a:p>
          <a:p>
            <a:pPr marL="726938" indent="-726938" algn="l" defTabSz="356235">
              <a:buSzPct val="95000"/>
              <a:tabLst>
                <a:tab pos="1143000" algn="l"/>
              </a:tabLst>
              <a:defRPr sz="5390">
                <a:solidFill>
                  <a:srgbClr val="000000"/>
                </a:solidFill>
                <a:effectLst>
                  <a:outerShdw blurRad="13970" dist="13970" dir="2700000" rotWithShape="0">
                    <a:srgbClr val="FFFFFF">
                      <a:alpha val="50000"/>
                    </a:srgbClr>
                  </a:outerShdw>
                </a:effectLst>
              </a:defRPr>
            </a:pPr>
            <a:r>
              <a:rPr b="1"/>
              <a:t>Gaming DL vs. Netflix DL</a:t>
            </a:r>
            <a:r>
              <a:t>: Correlation = </a:t>
            </a:r>
            <a:r>
              <a:rPr b="1"/>
              <a:t>-0.0033</a:t>
            </a:r>
            <a:r>
              <a:t> → Slightly negative, but statistically insignificant.</a:t>
            </a:r>
          </a:p>
          <a:p>
            <a:pPr marL="726938" indent="-726938" algn="l" defTabSz="356235">
              <a:buSzPct val="95000"/>
              <a:tabLst>
                <a:tab pos="1143000" algn="l"/>
              </a:tabLst>
              <a:defRPr sz="5390">
                <a:solidFill>
                  <a:srgbClr val="000000"/>
                </a:solidFill>
                <a:effectLst>
                  <a:outerShdw blurRad="13970" dist="13970" dir="2700000" rotWithShape="0">
                    <a:srgbClr val="FFFFFF">
                      <a:alpha val="50000"/>
                    </a:srgbClr>
                  </a:outerShdw>
                </a:effectLst>
              </a:defRPr>
            </a:pPr>
            <a:r>
              <a:rPr b="1"/>
              <a:t>Email DL</a:t>
            </a:r>
            <a:r>
              <a:t> shows tiny positive correlation (0.002) with YouTube and Netflix, again negligible.</a:t>
            </a:r>
          </a:p>
          <a:p>
            <a:pPr marL="726938" indent="-726938" algn="l" defTabSz="356235">
              <a:buSzPct val="95000"/>
              <a:tabLst>
                <a:tab pos="1143000" algn="l"/>
              </a:tabLst>
              <a:defRPr sz="5390">
                <a:solidFill>
                  <a:srgbClr val="000000"/>
                </a:solidFill>
                <a:effectLst>
                  <a:outerShdw blurRad="13970" dist="13970" dir="2700000" rotWithShape="0">
                    <a:srgbClr val="FFFFFF">
                      <a:alpha val="50000"/>
                    </a:srgbClr>
                  </a:outerShdw>
                </a:effectLst>
              </a:defRPr>
            </a:pPr>
            <a:r>
              <a:rPr b="1"/>
              <a:t>Other DL</a:t>
            </a:r>
            <a:r>
              <a:t> shows slightly higher correlation with </a:t>
            </a:r>
            <a:r>
              <a:rPr b="1"/>
              <a:t>Social Media DL</a:t>
            </a:r>
            <a:r>
              <a:t> (0.0056) than others, but still extremely weak.</a:t>
            </a:r>
          </a:p>
        </p:txBody>
      </p:sp>
      <p:sp>
        <p:nvSpPr>
          <p:cNvPr id="185" name="Detailed Insights by Category"/>
          <p:cNvSpPr txBox="1"/>
          <p:nvPr/>
        </p:nvSpPr>
        <p:spPr>
          <a:xfrm>
            <a:off x="3359415" y="1015560"/>
            <a:ext cx="19202365" cy="11836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spcBef>
                <a:spcPts val="0"/>
              </a:spcBef>
              <a:tabLst>
                <a:tab pos="2095500" algn="l"/>
              </a:tabLst>
              <a:defRPr sz="7200" u="sng">
                <a:solidFill>
                  <a:srgbClr val="000000"/>
                </a:solidFill>
                <a:effectLst>
                  <a:outerShdw blurRad="25400" dist="25400" dir="2700000" rotWithShape="0">
                    <a:srgbClr val="FFFFFF">
                      <a:alpha val="50000"/>
                    </a:srgbClr>
                  </a:outerShdw>
                </a:effectLst>
              </a:defRPr>
            </a:lvl1pPr>
          </a:lstStyle>
          <a:p>
            <a:r>
              <a:t>Detailed Insights by Category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KMeans Clustering using Elbow Method to find optimal number of clusters"/>
          <p:cNvSpPr txBox="1">
            <a:spLocks noGrp="1"/>
          </p:cNvSpPr>
          <p:nvPr>
            <p:ph type="title"/>
          </p:nvPr>
        </p:nvSpPr>
        <p:spPr>
          <a:xfrm>
            <a:off x="2321137" y="468418"/>
            <a:ext cx="19854155" cy="2195935"/>
          </a:xfrm>
          <a:prstGeom prst="rect">
            <a:avLst/>
          </a:prstGeom>
        </p:spPr>
        <p:txBody>
          <a:bodyPr>
            <a:noAutofit/>
          </a:bodyPr>
          <a:lstStyle>
            <a:lvl1pPr>
              <a:defRPr sz="6600" u="sng">
                <a:solidFill>
                  <a:srgbClr val="000000"/>
                </a:solidFill>
              </a:defRPr>
            </a:lvl1pPr>
          </a:lstStyle>
          <a:p>
            <a:r>
              <a:t>KMeans Clustering using Elbow Method to find optimal number of clusters</a:t>
            </a:r>
          </a:p>
        </p:txBody>
      </p:sp>
      <p:pic>
        <p:nvPicPr>
          <p:cNvPr id="191" name="pasted-movie.png" descr="pasted-movie.png"/>
          <p:cNvPicPr>
            <a:picLocks/>
          </p:cNvPicPr>
          <p:nvPr/>
        </p:nvPicPr>
        <p:blipFill>
          <a:blip r:embed="rId2"/>
          <a:srcRect/>
          <a:stretch>
            <a:fillRect/>
          </a:stretch>
        </p:blipFill>
        <p:spPr>
          <a:xfrm>
            <a:off x="3881635" y="3464401"/>
            <a:ext cx="16620859" cy="917803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Visualization of cluster distribution with k=3"/>
          <p:cNvSpPr txBox="1">
            <a:spLocks noGrp="1"/>
          </p:cNvSpPr>
          <p:nvPr>
            <p:ph type="title"/>
          </p:nvPr>
        </p:nvSpPr>
        <p:spPr>
          <a:xfrm>
            <a:off x="2581802" y="1013445"/>
            <a:ext cx="19854155" cy="1498453"/>
          </a:xfrm>
          <a:prstGeom prst="rect">
            <a:avLst/>
          </a:prstGeom>
        </p:spPr>
        <p:txBody>
          <a:bodyPr>
            <a:noAutofit/>
          </a:bodyPr>
          <a:lstStyle>
            <a:lvl1pPr>
              <a:defRPr sz="7300" u="sng">
                <a:solidFill>
                  <a:srgbClr val="000000"/>
                </a:solidFill>
              </a:defRPr>
            </a:lvl1pPr>
          </a:lstStyle>
          <a:p>
            <a:r>
              <a:t>Visualization of cluster distribution with k=3</a:t>
            </a:r>
          </a:p>
        </p:txBody>
      </p:sp>
      <p:pic>
        <p:nvPicPr>
          <p:cNvPr id="194" name="pasted-movie.png" descr="pasted-movie.png"/>
          <p:cNvPicPr>
            <a:picLocks/>
          </p:cNvPicPr>
          <p:nvPr/>
        </p:nvPicPr>
        <p:blipFill>
          <a:blip r:embed="rId2"/>
          <a:stretch>
            <a:fillRect/>
          </a:stretch>
        </p:blipFill>
        <p:spPr>
          <a:xfrm>
            <a:off x="3888184" y="3102539"/>
            <a:ext cx="16620265" cy="9546208"/>
          </a:xfrm>
          <a:prstGeom prst="rect">
            <a:avLst/>
          </a:prstGeom>
          <a:ln w="12700">
            <a:miter lim="400000"/>
          </a:ln>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inenBook">
  <a:themeElements>
    <a:clrScheme name="LinenBook">
      <a:dk1>
        <a:srgbClr val="363929"/>
      </a:dk1>
      <a:lt1>
        <a:srgbClr val="181039"/>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FFFFF"/>
            </a:solidFill>
            <a:effectLst>
              <a:outerShdw blurRad="25400" dist="12700" dir="5400000" rotWithShape="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inenBook">
  <a:themeElements>
    <a:clrScheme name="LinenBook">
      <a:dk1>
        <a:srgbClr val="000000"/>
      </a:dk1>
      <a:lt1>
        <a:srgbClr val="FFFFFF"/>
      </a:lt1>
      <a:dk2>
        <a:srgbClr val="5C5C5C"/>
      </a:dk2>
      <a:lt2>
        <a:srgbClr val="E0E0E0"/>
      </a:lt2>
      <a:accent1>
        <a:srgbClr val="768893"/>
      </a:accent1>
      <a:accent2>
        <a:srgbClr val="81914E"/>
      </a:accent2>
      <a:accent3>
        <a:srgbClr val="CCA156"/>
      </a:accent3>
      <a:accent4>
        <a:srgbClr val="AD6D3D"/>
      </a:accent4>
      <a:accent5>
        <a:srgbClr val="A5322E"/>
      </a:accent5>
      <a:accent6>
        <a:srgbClr val="705A64"/>
      </a:accent6>
      <a:hlink>
        <a:srgbClr val="0000FF"/>
      </a:hlink>
      <a:folHlink>
        <a:srgbClr val="FF00FF"/>
      </a:folHlink>
    </a:clrScheme>
    <a:fontScheme name="LinenBook">
      <a:majorFont>
        <a:latin typeface="Optima"/>
        <a:ea typeface="Optima"/>
        <a:cs typeface="Optima"/>
      </a:majorFont>
      <a:minorFont>
        <a:latin typeface="Optima"/>
        <a:ea typeface="Optima"/>
        <a:cs typeface="Optima"/>
      </a:minorFont>
    </a:fontScheme>
    <a:fmtScheme name="Linen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647700" rtl="0" fontAlgn="auto" latinLnBrk="0" hangingPunct="0">
          <a:lnSpc>
            <a:spcPct val="100000"/>
          </a:lnSpc>
          <a:spcBef>
            <a:spcPts val="0"/>
          </a:spcBef>
          <a:spcAft>
            <a:spcPts val="0"/>
          </a:spcAft>
          <a:buClrTx/>
          <a:buSzTx/>
          <a:buFontTx/>
          <a:buNone/>
          <a:tabLst/>
          <a:defRPr kumimoji="0" sz="4400" b="0" i="0" u="none" strike="noStrike" cap="none" spc="0" normalizeH="0" baseline="0">
            <a:ln>
              <a:noFill/>
            </a:ln>
            <a:solidFill>
              <a:srgbClr val="FFFFFF"/>
            </a:solidFill>
            <a:effectLst>
              <a:outerShdw blurRad="25400" dist="12700" dir="5400000" rotWithShape="0">
                <a:srgbClr val="000000">
                  <a:alpha val="50000"/>
                </a:srgbClr>
              </a:outerShdw>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647700" rtl="0" fontAlgn="auto" latinLnBrk="0" hangingPunct="0">
          <a:lnSpc>
            <a:spcPct val="100000"/>
          </a:lnSpc>
          <a:spcBef>
            <a:spcPts val="7000"/>
          </a:spcBef>
          <a:spcAft>
            <a:spcPts val="0"/>
          </a:spcAft>
          <a:buClrTx/>
          <a:buSzTx/>
          <a:buFontTx/>
          <a:buNone/>
          <a:tabLst/>
          <a:defRPr kumimoji="0" sz="5600" b="0" i="0" u="none" strike="noStrike" cap="none" spc="0" normalizeH="0" baseline="0">
            <a:ln>
              <a:noFill/>
            </a:ln>
            <a:solidFill>
              <a:srgbClr val="363929"/>
            </a:solidFill>
            <a:effectLst/>
            <a:uFillTx/>
            <a:latin typeface="+mn-lt"/>
            <a:ea typeface="+mn-ea"/>
            <a:cs typeface="+mn-cs"/>
            <a:sym typeface="Optim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754</Words>
  <Application>Microsoft Macintosh PowerPoint</Application>
  <PresentationFormat>Custom</PresentationFormat>
  <Paragraphs>69</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Helvetica Neue</vt:lpstr>
      <vt:lpstr>Optima</vt:lpstr>
      <vt:lpstr>LinenBook</vt:lpstr>
      <vt:lpstr>User Analysis in the Telecommunication Industry</vt:lpstr>
      <vt:lpstr>Problem Statement</vt:lpstr>
      <vt:lpstr>•Analyze dataset to understand user behavior, network usage, and service patterns. •Identify high-potential customer segments and usage trends that could drive profitability. •Deliver a dashboard and report with actionable insights to guide the acquisition decision.   </vt:lpstr>
      <vt:lpstr>Objective: Identify user behavior patterns through clustering Dataset: telcom_data.csv Techniques: Standardization, PCA, KMeans</vt:lpstr>
      <vt:lpstr>Observations &amp; Business Implications</vt:lpstr>
      <vt:lpstr>Correlation Matrix of Application Data Usage</vt:lpstr>
      <vt:lpstr>Social Media Downloads show almost zero correlation with all other types (e.g., -0.002 with Google, -0.0012 with YouTube). YouTube and Netflix DL: Correlation = 0.0011 → Practically no relationship. Gaming DL vs. Netflix DL: Correlation = -0.0033 → Slightly negative, but statistically insignificant. Email DL shows tiny positive correlation (0.002) with YouTube and Netflix, again negligible. Other DL shows slightly higher correlation with Social Media DL (0.0056) than others, but still extremely weak.</vt:lpstr>
      <vt:lpstr>KMeans Clustering using Elbow Method to find optimal number of clusters</vt:lpstr>
      <vt:lpstr>Visualization of cluster distribution with k=3</vt:lpstr>
      <vt:lpstr>After practicing multiple PCA(n_components= range 2-30) Clusters are not well-separated. Many clusters overlap ,which spreads across almost the entire PCA space.This suggests that higher k value, leading to overfitting or poor cluster definition. Clearer separation between clusters. Each cluster seems to capture a distinct region in PCA space. This implies better-defined groupings and likely more interpretable customer segments. Visually, it supports the idea that 3 clusters is a more optimal choice for this data.</vt:lpstr>
      <vt:lpstr>Hierarchical Clustering Dendrogram</vt:lpstr>
      <vt:lpstr>Hierarchical Structure: The tree-like structure shows how clusters are progressively merged based on similarity (Euclidean distance in PCA space). Lower joins (near the bottom) indicate closer samples, while higher joins represent merging of larger, less similar groups. Cluster Compactness : The bottom parts of the tree are denser, meaning many samples are closely related. The larger vertical distances in upper levels indicate some well-separated high-level groupings.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Isha Rawat</cp:lastModifiedBy>
  <cp:revision>1</cp:revision>
  <dcterms:modified xsi:type="dcterms:W3CDTF">2025-06-25T09:39:09Z</dcterms:modified>
</cp:coreProperties>
</file>